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sldIdLst>
    <p:sldId id="297" r:id="rId2"/>
    <p:sldId id="264" r:id="rId3"/>
    <p:sldId id="305" r:id="rId4"/>
    <p:sldId id="304" r:id="rId5"/>
    <p:sldId id="298" r:id="rId6"/>
    <p:sldId id="265" r:id="rId7"/>
    <p:sldId id="256" r:id="rId8"/>
    <p:sldId id="286" r:id="rId9"/>
    <p:sldId id="299" r:id="rId10"/>
    <p:sldId id="306" r:id="rId11"/>
    <p:sldId id="259" r:id="rId12"/>
    <p:sldId id="260" r:id="rId13"/>
    <p:sldId id="263" r:id="rId14"/>
    <p:sldId id="257" r:id="rId15"/>
    <p:sldId id="261" r:id="rId16"/>
    <p:sldId id="296" r:id="rId17"/>
    <p:sldId id="258" r:id="rId18"/>
    <p:sldId id="266" r:id="rId19"/>
    <p:sldId id="269" r:id="rId20"/>
    <p:sldId id="271" r:id="rId21"/>
    <p:sldId id="268" r:id="rId22"/>
    <p:sldId id="272" r:id="rId23"/>
    <p:sldId id="307" r:id="rId24"/>
    <p:sldId id="308" r:id="rId25"/>
    <p:sldId id="309" r:id="rId26"/>
    <p:sldId id="287" r:id="rId27"/>
    <p:sldId id="273" r:id="rId28"/>
    <p:sldId id="300" r:id="rId29"/>
    <p:sldId id="301" r:id="rId30"/>
    <p:sldId id="302" r:id="rId31"/>
    <p:sldId id="277" r:id="rId32"/>
    <p:sldId id="279" r:id="rId33"/>
    <p:sldId id="310" r:id="rId34"/>
    <p:sldId id="278" r:id="rId35"/>
    <p:sldId id="280" r:id="rId36"/>
    <p:sldId id="282" r:id="rId37"/>
    <p:sldId id="303" r:id="rId38"/>
    <p:sldId id="285" r:id="rId39"/>
    <p:sldId id="311" r:id="rId40"/>
    <p:sldId id="292" r:id="rId41"/>
    <p:sldId id="293" r:id="rId42"/>
    <p:sldId id="294" r:id="rId43"/>
    <p:sldId id="295" r:id="rId44"/>
    <p:sldId id="288" r:id="rId45"/>
    <p:sldId id="290" r:id="rId46"/>
    <p:sldId id="291" r:id="rId47"/>
    <p:sldId id="281" r:id="rId4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久保 知生" initials="久保" lastIdx="0" clrIdx="0">
    <p:extLst>
      <p:ext uri="{19B8F6BF-5375-455C-9EA6-DF929625EA0E}">
        <p15:presenceInfo xmlns:p15="http://schemas.microsoft.com/office/powerpoint/2012/main" userId="462096fcaa6ed77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B98DA"/>
    <a:srgbClr val="FF58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___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___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C8C1-431C-85CE-95171D3E5EE4}"/>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C8C1-431C-85CE-95171D3E5EE4}"/>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C8C1-431C-85CE-95171D3E5EE4}"/>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C8C1-431C-85CE-95171D3E5EE4}"/>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EA1E-4855-9C8C-175E15B55E46}"/>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b="1" dirty="0"/>
              <a:t>駅からの距離と売り上げの関係</a:t>
            </a:r>
            <a:endParaRPr lang="en-US" altLang="ja-JP" b="1"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lineMarker"/>
        <c:varyColors val="0"/>
        <c:ser>
          <c:idx val="0"/>
          <c:order val="0"/>
          <c:tx>
            <c:strRef>
              <c:f>task!$B$23</c:f>
              <c:strCache>
                <c:ptCount val="1"/>
                <c:pt idx="0">
                  <c:v>sales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1"/>
            <c:dispEq val="1"/>
            <c:trendlineLbl>
              <c:layout>
                <c:manualLayout>
                  <c:x val="-4.177602799650044E-3"/>
                  <c:y val="-0.24846274424030329"/>
                </c:manualLayout>
              </c:layout>
              <c:tx>
                <c:rich>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US" altLang="ja-JP" b="1" baseline="0"/>
                      <a:t>y = -0.051x + 69.038</a:t>
                    </a:r>
                    <a:br>
                      <a:rPr lang="en-US" altLang="ja-JP" b="1" baseline="0"/>
                    </a:br>
                    <a:r>
                      <a:rPr lang="en-US" altLang="ja-JP" b="1" baseline="0"/>
                      <a:t>R² = 0.824</a:t>
                    </a:r>
                    <a:endParaRPr lang="en-US" altLang="ja-JP" b="1"/>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trendlineLbl>
          </c:trendline>
          <c:xVal>
            <c:numRef>
              <c:f>task!$A$24:$A$31</c:f>
              <c:numCache>
                <c:formatCode>General</c:formatCode>
                <c:ptCount val="8"/>
                <c:pt idx="0">
                  <c:v>50</c:v>
                </c:pt>
                <c:pt idx="1">
                  <c:v>120</c:v>
                </c:pt>
                <c:pt idx="2">
                  <c:v>280</c:v>
                </c:pt>
                <c:pt idx="3">
                  <c:v>80</c:v>
                </c:pt>
                <c:pt idx="4">
                  <c:v>540</c:v>
                </c:pt>
                <c:pt idx="5">
                  <c:v>200</c:v>
                </c:pt>
                <c:pt idx="6">
                  <c:v>350</c:v>
                </c:pt>
                <c:pt idx="7">
                  <c:v>720</c:v>
                </c:pt>
              </c:numCache>
            </c:numRef>
          </c:xVal>
          <c:yVal>
            <c:numRef>
              <c:f>task!$B$24:$B$31</c:f>
              <c:numCache>
                <c:formatCode>General</c:formatCode>
                <c:ptCount val="8"/>
                <c:pt idx="0">
                  <c:v>72.3</c:v>
                </c:pt>
                <c:pt idx="1">
                  <c:v>58.5</c:v>
                </c:pt>
                <c:pt idx="2">
                  <c:v>43.8</c:v>
                </c:pt>
                <c:pt idx="3">
                  <c:v>64.8</c:v>
                </c:pt>
                <c:pt idx="4">
                  <c:v>45.7</c:v>
                </c:pt>
                <c:pt idx="5">
                  <c:v>61.5</c:v>
                </c:pt>
                <c:pt idx="6">
                  <c:v>55.3</c:v>
                </c:pt>
                <c:pt idx="7">
                  <c:v>31</c:v>
                </c:pt>
              </c:numCache>
            </c:numRef>
          </c:yVal>
          <c:smooth val="0"/>
          <c:extLst>
            <c:ext xmlns:c16="http://schemas.microsoft.com/office/drawing/2014/chart" uri="{C3380CC4-5D6E-409C-BE32-E72D297353CC}">
              <c16:uniqueId val="{00000000-EA1E-4855-9C8C-175E15B55E46}"/>
            </c:ext>
          </c:extLst>
        </c:ser>
        <c:dLbls>
          <c:showLegendKey val="0"/>
          <c:showVal val="0"/>
          <c:showCatName val="0"/>
          <c:showSerName val="0"/>
          <c:showPercent val="0"/>
          <c:showBubbleSize val="0"/>
        </c:dLbls>
        <c:axId val="537021215"/>
        <c:axId val="537022879"/>
      </c:scatterChart>
      <c:valAx>
        <c:axId val="5370212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駅からの距離（ｍ</a:t>
                </a:r>
                <a:r>
                  <a:rPr lang="en-US" altLang="ja-JP"/>
                  <a:t>)</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2879"/>
        <c:crosses val="autoZero"/>
        <c:crossBetween val="midCat"/>
      </c:valAx>
      <c:valAx>
        <c:axId val="53702287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baseline="0"/>
                  <a:t>売り上げ（万円）</a:t>
                </a:r>
                <a:endParaRPr lang="en-US" altLang="ja-JP" baseline="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3702121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事象</a:t>
          </a:r>
          <a:r>
            <a:rPr kumimoji="1" lang="en-US" altLang="ja-JP" dirty="0" smtClean="0"/>
            <a:t>A</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結果</a:t>
          </a:r>
          <a:r>
            <a:rPr kumimoji="1" lang="en-US" altLang="ja-JP" dirty="0" smtClean="0"/>
            <a:t>B</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お笑い番組が好き</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健康</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E6865BE-024B-4909-B2BA-718CB20B553A}" type="doc">
      <dgm:prSet loTypeId="urn:microsoft.com/office/officeart/2005/8/layout/pyramid2" loCatId="pyramid" qsTypeId="urn:microsoft.com/office/officeart/2005/8/quickstyle/simple1" qsCatId="simple" csTypeId="urn:microsoft.com/office/officeart/2005/8/colors/accent1_2" csCatId="accent1"/>
      <dgm:spPr/>
      <dgm:t>
        <a:bodyPr/>
        <a:lstStyle/>
        <a:p>
          <a:endParaRPr kumimoji="1" lang="ja-JP" altLang="en-US"/>
        </a:p>
      </dgm:t>
    </dgm:pt>
    <dgm:pt modelId="{903936EA-2834-439F-A63A-6B5B0ACDBE41}">
      <dgm:prSet/>
      <dgm:spPr/>
      <dgm:t>
        <a:bodyPr/>
        <a:lstStyle/>
        <a:p>
          <a:pPr rtl="0"/>
          <a:r>
            <a:rPr kumimoji="1" lang="ja-JP" b="1" smtClean="0"/>
            <a:t>メタアナリシス</a:t>
          </a:r>
          <a:endParaRPr lang="ja-JP"/>
        </a:p>
      </dgm:t>
    </dgm:pt>
    <dgm:pt modelId="{D30D0CC5-4AA8-44D2-8F23-4084B138CB18}" type="parTrans" cxnId="{5F14B5F3-B94B-4C5D-837A-B7840D8FB288}">
      <dgm:prSet/>
      <dgm:spPr/>
      <dgm:t>
        <a:bodyPr/>
        <a:lstStyle/>
        <a:p>
          <a:endParaRPr kumimoji="1" lang="ja-JP" altLang="en-US"/>
        </a:p>
      </dgm:t>
    </dgm:pt>
    <dgm:pt modelId="{25E4B390-B96C-4FB4-A294-6BBC83A8100A}" type="sibTrans" cxnId="{5F14B5F3-B94B-4C5D-837A-B7840D8FB288}">
      <dgm:prSet/>
      <dgm:spPr/>
      <dgm:t>
        <a:bodyPr/>
        <a:lstStyle/>
        <a:p>
          <a:endParaRPr kumimoji="1" lang="ja-JP" altLang="en-US"/>
        </a:p>
      </dgm:t>
    </dgm:pt>
    <dgm:pt modelId="{BE5CAA0E-9789-4192-AE1C-6A8ADFE51479}">
      <dgm:prSet/>
      <dgm:spPr/>
      <dgm:t>
        <a:bodyPr/>
        <a:lstStyle/>
        <a:p>
          <a:pPr rtl="0"/>
          <a:r>
            <a:rPr kumimoji="1" lang="en-US" b="1" smtClean="0"/>
            <a:t>RCT</a:t>
          </a:r>
          <a:r>
            <a:rPr kumimoji="1" lang="ja-JP" b="1" smtClean="0"/>
            <a:t>（ランダム化比較試験）</a:t>
          </a:r>
          <a:endParaRPr lang="ja-JP"/>
        </a:p>
      </dgm:t>
    </dgm:pt>
    <dgm:pt modelId="{16AA5A1A-7D75-41B3-9018-5B50473B2EC0}" type="parTrans" cxnId="{3FD82101-1698-40FD-9F83-CE52D0B4302B}">
      <dgm:prSet/>
      <dgm:spPr/>
      <dgm:t>
        <a:bodyPr/>
        <a:lstStyle/>
        <a:p>
          <a:endParaRPr kumimoji="1" lang="ja-JP" altLang="en-US"/>
        </a:p>
      </dgm:t>
    </dgm:pt>
    <dgm:pt modelId="{3AEF9A56-09E9-4E1C-80DA-12FB05971167}" type="sibTrans" cxnId="{3FD82101-1698-40FD-9F83-CE52D0B4302B}">
      <dgm:prSet/>
      <dgm:spPr/>
      <dgm:t>
        <a:bodyPr/>
        <a:lstStyle/>
        <a:p>
          <a:endParaRPr kumimoji="1" lang="ja-JP" altLang="en-US"/>
        </a:p>
      </dgm:t>
    </dgm:pt>
    <dgm:pt modelId="{F87C90F1-9B62-4201-94C2-A84FF0A199A6}">
      <dgm:prSet/>
      <dgm:spPr/>
      <dgm:t>
        <a:bodyPr/>
        <a:lstStyle/>
        <a:p>
          <a:pPr rtl="0"/>
          <a:r>
            <a:rPr kumimoji="1" lang="ja-JP" b="1" smtClean="0"/>
            <a:t>自然実験・疑似実験</a:t>
          </a:r>
          <a:endParaRPr lang="ja-JP"/>
        </a:p>
      </dgm:t>
    </dgm:pt>
    <dgm:pt modelId="{71BA518B-8DD6-405A-A458-90AB5A20393B}" type="parTrans" cxnId="{5CBE85F5-34A9-4F1E-B724-E8B825875112}">
      <dgm:prSet/>
      <dgm:spPr/>
      <dgm:t>
        <a:bodyPr/>
        <a:lstStyle/>
        <a:p>
          <a:endParaRPr kumimoji="1" lang="ja-JP" altLang="en-US"/>
        </a:p>
      </dgm:t>
    </dgm:pt>
    <dgm:pt modelId="{F8B89635-304D-45AD-A09D-C8716BD6772E}" type="sibTrans" cxnId="{5CBE85F5-34A9-4F1E-B724-E8B825875112}">
      <dgm:prSet/>
      <dgm:spPr/>
      <dgm:t>
        <a:bodyPr/>
        <a:lstStyle/>
        <a:p>
          <a:endParaRPr kumimoji="1" lang="ja-JP" altLang="en-US"/>
        </a:p>
      </dgm:t>
    </dgm:pt>
    <dgm:pt modelId="{5644ECCA-4442-448E-AD84-F537954B02F8}">
      <dgm:prSet/>
      <dgm:spPr/>
      <dgm:t>
        <a:bodyPr/>
        <a:lstStyle/>
        <a:p>
          <a:pPr rtl="0"/>
          <a:r>
            <a:rPr kumimoji="1" lang="ja-JP" b="1" smtClean="0"/>
            <a:t>回帰分析</a:t>
          </a:r>
          <a:endParaRPr lang="ja-JP"/>
        </a:p>
      </dgm:t>
    </dgm:pt>
    <dgm:pt modelId="{CC9F1F90-62CC-4203-8250-968BFAE4CCB3}" type="parTrans" cxnId="{D046AC7E-9309-4571-8D42-23BD5483E871}">
      <dgm:prSet/>
      <dgm:spPr/>
      <dgm:t>
        <a:bodyPr/>
        <a:lstStyle/>
        <a:p>
          <a:endParaRPr kumimoji="1" lang="ja-JP" altLang="en-US"/>
        </a:p>
      </dgm:t>
    </dgm:pt>
    <dgm:pt modelId="{469BB86B-DDB1-481A-BA32-A76A1225890A}" type="sibTrans" cxnId="{D046AC7E-9309-4571-8D42-23BD5483E871}">
      <dgm:prSet/>
      <dgm:spPr/>
      <dgm:t>
        <a:bodyPr/>
        <a:lstStyle/>
        <a:p>
          <a:endParaRPr kumimoji="1" lang="ja-JP" altLang="en-US"/>
        </a:p>
      </dgm:t>
    </dgm:pt>
    <dgm:pt modelId="{DD81050C-E8B0-4761-B1E6-41EF38F6B251}" type="pres">
      <dgm:prSet presAssocID="{FE6865BE-024B-4909-B2BA-718CB20B553A}" presName="compositeShape" presStyleCnt="0">
        <dgm:presLayoutVars>
          <dgm:dir/>
          <dgm:resizeHandles/>
        </dgm:presLayoutVars>
      </dgm:prSet>
      <dgm:spPr/>
      <dgm:t>
        <a:bodyPr/>
        <a:lstStyle/>
        <a:p>
          <a:endParaRPr kumimoji="1" lang="ja-JP" altLang="en-US"/>
        </a:p>
      </dgm:t>
    </dgm:pt>
    <dgm:pt modelId="{2368F81E-99A4-48AE-AE8C-2D153CE0E2B4}" type="pres">
      <dgm:prSet presAssocID="{FE6865BE-024B-4909-B2BA-718CB20B553A}" presName="pyramid" presStyleLbl="node1" presStyleIdx="0" presStyleCnt="1"/>
      <dgm:spPr>
        <a:solidFill>
          <a:srgbClr val="1B98DA"/>
        </a:solidFill>
      </dgm:spPr>
    </dgm:pt>
    <dgm:pt modelId="{277BD593-B99D-4ADB-A0EA-6E2E4E1043B0}" type="pres">
      <dgm:prSet presAssocID="{FE6865BE-024B-4909-B2BA-718CB20B553A}" presName="theList" presStyleCnt="0"/>
      <dgm:spPr/>
    </dgm:pt>
    <dgm:pt modelId="{D4D82F79-2063-491F-95A7-C7866B13057B}" type="pres">
      <dgm:prSet presAssocID="{903936EA-2834-439F-A63A-6B5B0ACDBE41}" presName="aNode" presStyleLbl="fgAcc1" presStyleIdx="0" presStyleCnt="4">
        <dgm:presLayoutVars>
          <dgm:bulletEnabled val="1"/>
        </dgm:presLayoutVars>
      </dgm:prSet>
      <dgm:spPr/>
      <dgm:t>
        <a:bodyPr/>
        <a:lstStyle/>
        <a:p>
          <a:endParaRPr kumimoji="1" lang="ja-JP" altLang="en-US"/>
        </a:p>
      </dgm:t>
    </dgm:pt>
    <dgm:pt modelId="{1AFD3205-DEB9-4D1A-B28F-326923719DE4}" type="pres">
      <dgm:prSet presAssocID="{903936EA-2834-439F-A63A-6B5B0ACDBE41}" presName="aSpace" presStyleCnt="0"/>
      <dgm:spPr/>
    </dgm:pt>
    <dgm:pt modelId="{AE440C9A-E665-443C-9779-428F36E25C22}" type="pres">
      <dgm:prSet presAssocID="{BE5CAA0E-9789-4192-AE1C-6A8ADFE51479}" presName="aNode" presStyleLbl="fgAcc1" presStyleIdx="1" presStyleCnt="4">
        <dgm:presLayoutVars>
          <dgm:bulletEnabled val="1"/>
        </dgm:presLayoutVars>
      </dgm:prSet>
      <dgm:spPr/>
      <dgm:t>
        <a:bodyPr/>
        <a:lstStyle/>
        <a:p>
          <a:endParaRPr kumimoji="1" lang="ja-JP" altLang="en-US"/>
        </a:p>
      </dgm:t>
    </dgm:pt>
    <dgm:pt modelId="{B7E712CF-24FE-4B26-B5FB-78E70D6B11E5}" type="pres">
      <dgm:prSet presAssocID="{BE5CAA0E-9789-4192-AE1C-6A8ADFE51479}" presName="aSpace" presStyleCnt="0"/>
      <dgm:spPr/>
    </dgm:pt>
    <dgm:pt modelId="{C3411277-4293-49B7-9CF9-BED50FD6F679}" type="pres">
      <dgm:prSet presAssocID="{F87C90F1-9B62-4201-94C2-A84FF0A199A6}" presName="aNode" presStyleLbl="fgAcc1" presStyleIdx="2" presStyleCnt="4">
        <dgm:presLayoutVars>
          <dgm:bulletEnabled val="1"/>
        </dgm:presLayoutVars>
      </dgm:prSet>
      <dgm:spPr/>
      <dgm:t>
        <a:bodyPr/>
        <a:lstStyle/>
        <a:p>
          <a:endParaRPr kumimoji="1" lang="ja-JP" altLang="en-US"/>
        </a:p>
      </dgm:t>
    </dgm:pt>
    <dgm:pt modelId="{D3A5CA65-9B1A-4359-BF01-2ED8BB4139AE}" type="pres">
      <dgm:prSet presAssocID="{F87C90F1-9B62-4201-94C2-A84FF0A199A6}" presName="aSpace" presStyleCnt="0"/>
      <dgm:spPr/>
    </dgm:pt>
    <dgm:pt modelId="{2B70CAC1-0AFA-4ECE-9EA9-5535446E3795}" type="pres">
      <dgm:prSet presAssocID="{5644ECCA-4442-448E-AD84-F537954B02F8}" presName="aNode" presStyleLbl="fgAcc1" presStyleIdx="3" presStyleCnt="4">
        <dgm:presLayoutVars>
          <dgm:bulletEnabled val="1"/>
        </dgm:presLayoutVars>
      </dgm:prSet>
      <dgm:spPr/>
      <dgm:t>
        <a:bodyPr/>
        <a:lstStyle/>
        <a:p>
          <a:endParaRPr kumimoji="1" lang="ja-JP" altLang="en-US"/>
        </a:p>
      </dgm:t>
    </dgm:pt>
    <dgm:pt modelId="{4F9C498D-21A9-405C-A5AA-B5EC23ED8980}" type="pres">
      <dgm:prSet presAssocID="{5644ECCA-4442-448E-AD84-F537954B02F8}" presName="aSpace" presStyleCnt="0"/>
      <dgm:spPr/>
    </dgm:pt>
  </dgm:ptLst>
  <dgm:cxnLst>
    <dgm:cxn modelId="{51BB1776-ECEA-419D-9FA9-21D91679F20E}" type="presOf" srcId="{F87C90F1-9B62-4201-94C2-A84FF0A199A6}" destId="{C3411277-4293-49B7-9CF9-BED50FD6F679}" srcOrd="0" destOrd="0" presId="urn:microsoft.com/office/officeart/2005/8/layout/pyramid2"/>
    <dgm:cxn modelId="{5CBE85F5-34A9-4F1E-B724-E8B825875112}" srcId="{FE6865BE-024B-4909-B2BA-718CB20B553A}" destId="{F87C90F1-9B62-4201-94C2-A84FF0A199A6}" srcOrd="2" destOrd="0" parTransId="{71BA518B-8DD6-405A-A458-90AB5A20393B}" sibTransId="{F8B89635-304D-45AD-A09D-C8716BD6772E}"/>
    <dgm:cxn modelId="{7A3F6B54-FACD-40D1-9382-3385FFF8816E}" type="presOf" srcId="{FE6865BE-024B-4909-B2BA-718CB20B553A}" destId="{DD81050C-E8B0-4761-B1E6-41EF38F6B251}" srcOrd="0" destOrd="0" presId="urn:microsoft.com/office/officeart/2005/8/layout/pyramid2"/>
    <dgm:cxn modelId="{843ECA3F-E9A5-4B87-B99B-3250AD2CE9F4}" type="presOf" srcId="{903936EA-2834-439F-A63A-6B5B0ACDBE41}" destId="{D4D82F79-2063-491F-95A7-C7866B13057B}" srcOrd="0" destOrd="0" presId="urn:microsoft.com/office/officeart/2005/8/layout/pyramid2"/>
    <dgm:cxn modelId="{5E11AEBE-F294-4E8D-B120-EED4722D16FD}" type="presOf" srcId="{BE5CAA0E-9789-4192-AE1C-6A8ADFE51479}" destId="{AE440C9A-E665-443C-9779-428F36E25C22}" srcOrd="0" destOrd="0" presId="urn:microsoft.com/office/officeart/2005/8/layout/pyramid2"/>
    <dgm:cxn modelId="{5F14B5F3-B94B-4C5D-837A-B7840D8FB288}" srcId="{FE6865BE-024B-4909-B2BA-718CB20B553A}" destId="{903936EA-2834-439F-A63A-6B5B0ACDBE41}" srcOrd="0" destOrd="0" parTransId="{D30D0CC5-4AA8-44D2-8F23-4084B138CB18}" sibTransId="{25E4B390-B96C-4FB4-A294-6BBC83A8100A}"/>
    <dgm:cxn modelId="{D046AC7E-9309-4571-8D42-23BD5483E871}" srcId="{FE6865BE-024B-4909-B2BA-718CB20B553A}" destId="{5644ECCA-4442-448E-AD84-F537954B02F8}" srcOrd="3" destOrd="0" parTransId="{CC9F1F90-62CC-4203-8250-968BFAE4CCB3}" sibTransId="{469BB86B-DDB1-481A-BA32-A76A1225890A}"/>
    <dgm:cxn modelId="{3FD82101-1698-40FD-9F83-CE52D0B4302B}" srcId="{FE6865BE-024B-4909-B2BA-718CB20B553A}" destId="{BE5CAA0E-9789-4192-AE1C-6A8ADFE51479}" srcOrd="1" destOrd="0" parTransId="{16AA5A1A-7D75-41B3-9018-5B50473B2EC0}" sibTransId="{3AEF9A56-09E9-4E1C-80DA-12FB05971167}"/>
    <dgm:cxn modelId="{9B41F4AD-E047-4F5D-9E61-5006B8D5093D}" type="presOf" srcId="{5644ECCA-4442-448E-AD84-F537954B02F8}" destId="{2B70CAC1-0AFA-4ECE-9EA9-5535446E3795}" srcOrd="0" destOrd="0" presId="urn:microsoft.com/office/officeart/2005/8/layout/pyramid2"/>
    <dgm:cxn modelId="{EBE69256-E509-4EFA-B264-5C7424AAC8DE}" type="presParOf" srcId="{DD81050C-E8B0-4761-B1E6-41EF38F6B251}" destId="{2368F81E-99A4-48AE-AE8C-2D153CE0E2B4}" srcOrd="0" destOrd="0" presId="urn:microsoft.com/office/officeart/2005/8/layout/pyramid2"/>
    <dgm:cxn modelId="{F0D7AAA9-77D6-4FFC-A2DE-FE4F5CB48FC1}" type="presParOf" srcId="{DD81050C-E8B0-4761-B1E6-41EF38F6B251}" destId="{277BD593-B99D-4ADB-A0EA-6E2E4E1043B0}" srcOrd="1" destOrd="0" presId="urn:microsoft.com/office/officeart/2005/8/layout/pyramid2"/>
    <dgm:cxn modelId="{12412C41-1B12-4CF1-8D45-E9C47D7632C1}" type="presParOf" srcId="{277BD593-B99D-4ADB-A0EA-6E2E4E1043B0}" destId="{D4D82F79-2063-491F-95A7-C7866B13057B}" srcOrd="0" destOrd="0" presId="urn:microsoft.com/office/officeart/2005/8/layout/pyramid2"/>
    <dgm:cxn modelId="{98CDAEB5-BA9D-4CD0-B10C-2A040362B468}" type="presParOf" srcId="{277BD593-B99D-4ADB-A0EA-6E2E4E1043B0}" destId="{1AFD3205-DEB9-4D1A-B28F-326923719DE4}" srcOrd="1" destOrd="0" presId="urn:microsoft.com/office/officeart/2005/8/layout/pyramid2"/>
    <dgm:cxn modelId="{A98D1EF5-93C2-4FAD-B055-7DB3B21F664C}" type="presParOf" srcId="{277BD593-B99D-4ADB-A0EA-6E2E4E1043B0}" destId="{AE440C9A-E665-443C-9779-428F36E25C22}" srcOrd="2" destOrd="0" presId="urn:microsoft.com/office/officeart/2005/8/layout/pyramid2"/>
    <dgm:cxn modelId="{17A76E3B-6BA2-4FFF-BB6F-33DE0D59CE21}" type="presParOf" srcId="{277BD593-B99D-4ADB-A0EA-6E2E4E1043B0}" destId="{B7E712CF-24FE-4B26-B5FB-78E70D6B11E5}" srcOrd="3" destOrd="0" presId="urn:microsoft.com/office/officeart/2005/8/layout/pyramid2"/>
    <dgm:cxn modelId="{C981F1D0-EEB2-4545-8438-66306E87656A}" type="presParOf" srcId="{277BD593-B99D-4ADB-A0EA-6E2E4E1043B0}" destId="{C3411277-4293-49B7-9CF9-BED50FD6F679}" srcOrd="4" destOrd="0" presId="urn:microsoft.com/office/officeart/2005/8/layout/pyramid2"/>
    <dgm:cxn modelId="{9048D78E-71A6-4B83-9DCC-E4AA5071BDF3}" type="presParOf" srcId="{277BD593-B99D-4ADB-A0EA-6E2E4E1043B0}" destId="{D3A5CA65-9B1A-4359-BF01-2ED8BB4139AE}" srcOrd="5" destOrd="0" presId="urn:microsoft.com/office/officeart/2005/8/layout/pyramid2"/>
    <dgm:cxn modelId="{7034C9CB-9E4F-4346-B63B-F750E8596566}" type="presParOf" srcId="{277BD593-B99D-4ADB-A0EA-6E2E4E1043B0}" destId="{2B70CAC1-0AFA-4ECE-9EA9-5535446E3795}" srcOrd="6" destOrd="0" presId="urn:microsoft.com/office/officeart/2005/8/layout/pyramid2"/>
    <dgm:cxn modelId="{70516A77-D20F-4A8B-B1C8-27ACEC8BC860}" type="presParOf" srcId="{277BD593-B99D-4ADB-A0EA-6E2E4E1043B0}" destId="{4F9C498D-21A9-405C-A5AA-B5EC23ED8980}" srcOrd="7"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6F811B53-5E99-4955-9CB7-42DB768505E8}" type="pres">
      <dgm:prSet presAssocID="{57E7D67D-4524-4A8C-AD55-90A5416B645A}" presName="Name0" presStyleCnt="0">
        <dgm:presLayoutVars>
          <dgm:dir/>
          <dgm:resizeHandles val="exact"/>
        </dgm:presLayoutVars>
      </dgm:prSet>
      <dgm:spPr/>
    </dgm:pt>
  </dgm:ptLst>
  <dgm:cxnLst>
    <dgm:cxn modelId="{4A960CD1-1C8D-4979-8651-627E6ABDF140}" type="presOf" srcId="{57E7D67D-4524-4A8C-AD55-90A5416B645A}" destId="{6F811B53-5E99-4955-9CB7-42DB768505E8}" srcOrd="0"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事象</a:t>
          </a:r>
          <a:r>
            <a:rPr kumimoji="1" lang="en-US" altLang="ja-JP" dirty="0" smtClean="0"/>
            <a:t>A</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結果</a:t>
          </a:r>
          <a:r>
            <a:rPr kumimoji="1" lang="en-US" altLang="ja-JP" dirty="0" smtClean="0"/>
            <a:t>B</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事象</a:t>
          </a:r>
          <a:r>
            <a:rPr kumimoji="1" lang="en-US" altLang="ja-JP" dirty="0" smtClean="0"/>
            <a:t>A</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結果</a:t>
          </a:r>
          <a:r>
            <a:rPr kumimoji="1" lang="en-US" altLang="ja-JP" dirty="0" smtClean="0"/>
            <a:t>B</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事象</a:t>
          </a:r>
          <a:r>
            <a:rPr kumimoji="1" lang="en-US" altLang="ja-JP" dirty="0" smtClean="0"/>
            <a:t>A</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結果</a:t>
          </a:r>
          <a:r>
            <a:rPr kumimoji="1" lang="en-US" altLang="ja-JP" dirty="0" smtClean="0"/>
            <a:t>B</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警察官の数</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a:ln>
          <a:solidFill>
            <a:schemeClr val="accent1"/>
          </a:solidFill>
        </a:ln>
      </dgm:spPr>
      <dgm:t>
        <a:bodyPr/>
        <a:lstStyle/>
        <a:p>
          <a:r>
            <a:rPr kumimoji="1" lang="ja-JP" altLang="en-US" dirty="0" smtClean="0"/>
            <a:t>犯罪数</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警察官の数</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犯罪数</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9ACD9D00-1DFB-4475-85D9-16AA86349853}" type="presOf" srcId="{1804A305-883E-4E53-AB05-B874EB8E11C8}" destId="{4C9929CA-3006-4CFC-B2E9-3C457C12278E}" srcOrd="0" destOrd="0" presId="urn:microsoft.com/office/officeart/2005/8/layout/process1"/>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a:ln>
          <a:solidFill>
            <a:srgbClr val="1B98DA"/>
          </a:solidFill>
        </a:ln>
      </dgm:spPr>
      <dgm:t>
        <a:bodyPr/>
        <a:lstStyle/>
        <a:p>
          <a:r>
            <a:rPr kumimoji="1" lang="ja-JP" altLang="en-US" dirty="0" smtClean="0"/>
            <a:t>犯罪数</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警察官の数</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お笑い番組が好き</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健康</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9ACD9D00-1DFB-4475-85D9-16AA86349853}" type="presOf" srcId="{1804A305-883E-4E53-AB05-B874EB8E11C8}" destId="{4C9929CA-3006-4CFC-B2E9-3C457C12278E}"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7E7D67D-4524-4A8C-AD55-90A5416B645A}" type="doc">
      <dgm:prSet loTypeId="urn:microsoft.com/office/officeart/2005/8/layout/process1" loCatId="process" qsTypeId="urn:microsoft.com/office/officeart/2005/8/quickstyle/simple1" qsCatId="simple" csTypeId="urn:microsoft.com/office/officeart/2005/8/colors/accent1_2" csCatId="accent1" phldr="1"/>
      <dgm:spPr/>
    </dgm:pt>
    <dgm:pt modelId="{1804A305-883E-4E53-AB05-B874EB8E11C8}">
      <dgm:prSet phldrT="[テキスト]"/>
      <dgm:spPr>
        <a:solidFill>
          <a:srgbClr val="1B98DA"/>
        </a:solidFill>
      </dgm:spPr>
      <dgm:t>
        <a:bodyPr/>
        <a:lstStyle/>
        <a:p>
          <a:r>
            <a:rPr kumimoji="1" lang="ja-JP" altLang="en-US" dirty="0" smtClean="0"/>
            <a:t>お笑い番組が好き</a:t>
          </a:r>
          <a:endParaRPr kumimoji="1" lang="ja-JP" altLang="en-US" dirty="0"/>
        </a:p>
      </dgm:t>
    </dgm:pt>
    <dgm:pt modelId="{24776751-B911-43E6-BAFD-41369EE418C2}" type="parTrans" cxnId="{B02659C0-3587-4B0A-9EED-1D48AD6714C8}">
      <dgm:prSet/>
      <dgm:spPr/>
      <dgm:t>
        <a:bodyPr/>
        <a:lstStyle/>
        <a:p>
          <a:endParaRPr kumimoji="1" lang="ja-JP" altLang="en-US"/>
        </a:p>
      </dgm:t>
    </dgm:pt>
    <dgm:pt modelId="{3771749B-9ABE-4007-882F-C0BB2F481344}" type="sibTrans" cxnId="{B02659C0-3587-4B0A-9EED-1D48AD6714C8}">
      <dgm:prSet/>
      <dgm:spPr/>
      <dgm:t>
        <a:bodyPr/>
        <a:lstStyle/>
        <a:p>
          <a:endParaRPr kumimoji="1" lang="ja-JP" altLang="en-US"/>
        </a:p>
      </dgm:t>
    </dgm:pt>
    <dgm:pt modelId="{59FA1F49-5C9D-4A13-A07B-D2281302B471}">
      <dgm:prSet phldrT="[テキスト]"/>
      <dgm:spPr>
        <a:solidFill>
          <a:srgbClr val="1B98DA"/>
        </a:solidFill>
      </dgm:spPr>
      <dgm:t>
        <a:bodyPr/>
        <a:lstStyle/>
        <a:p>
          <a:r>
            <a:rPr kumimoji="1" lang="ja-JP" altLang="en-US" dirty="0" smtClean="0"/>
            <a:t>健康</a:t>
          </a:r>
          <a:endParaRPr kumimoji="1" lang="ja-JP" altLang="en-US" dirty="0"/>
        </a:p>
      </dgm:t>
    </dgm:pt>
    <dgm:pt modelId="{7E9F93A1-C6BD-475A-83AA-6B8A60A23339}" type="parTrans" cxnId="{00C6826D-5293-42C2-881A-36E53E157795}">
      <dgm:prSet/>
      <dgm:spPr/>
      <dgm:t>
        <a:bodyPr/>
        <a:lstStyle/>
        <a:p>
          <a:endParaRPr kumimoji="1" lang="ja-JP" altLang="en-US"/>
        </a:p>
      </dgm:t>
    </dgm:pt>
    <dgm:pt modelId="{B0CF9C40-9B09-455F-A592-0EB1FEAF4561}" type="sibTrans" cxnId="{00C6826D-5293-42C2-881A-36E53E157795}">
      <dgm:prSet/>
      <dgm:spPr/>
      <dgm:t>
        <a:bodyPr/>
        <a:lstStyle/>
        <a:p>
          <a:endParaRPr kumimoji="1" lang="ja-JP" altLang="en-US"/>
        </a:p>
      </dgm:t>
    </dgm:pt>
    <dgm:pt modelId="{6F811B53-5E99-4955-9CB7-42DB768505E8}" type="pres">
      <dgm:prSet presAssocID="{57E7D67D-4524-4A8C-AD55-90A5416B645A}" presName="Name0" presStyleCnt="0">
        <dgm:presLayoutVars>
          <dgm:dir/>
          <dgm:resizeHandles val="exact"/>
        </dgm:presLayoutVars>
      </dgm:prSet>
      <dgm:spPr/>
    </dgm:pt>
    <dgm:pt modelId="{4C9929CA-3006-4CFC-B2E9-3C457C12278E}" type="pres">
      <dgm:prSet presAssocID="{1804A305-883E-4E53-AB05-B874EB8E11C8}" presName="node" presStyleLbl="node1" presStyleIdx="0" presStyleCnt="2">
        <dgm:presLayoutVars>
          <dgm:bulletEnabled val="1"/>
        </dgm:presLayoutVars>
      </dgm:prSet>
      <dgm:spPr/>
      <dgm:t>
        <a:bodyPr/>
        <a:lstStyle/>
        <a:p>
          <a:endParaRPr kumimoji="1" lang="ja-JP" altLang="en-US"/>
        </a:p>
      </dgm:t>
    </dgm:pt>
    <dgm:pt modelId="{D865A801-4E6D-4B76-AB80-FF7C05BEC1E6}" type="pres">
      <dgm:prSet presAssocID="{3771749B-9ABE-4007-882F-C0BB2F481344}" presName="sibTrans" presStyleLbl="sibTrans2D1" presStyleIdx="0" presStyleCnt="1"/>
      <dgm:spPr/>
      <dgm:t>
        <a:bodyPr/>
        <a:lstStyle/>
        <a:p>
          <a:endParaRPr kumimoji="1" lang="ja-JP" altLang="en-US"/>
        </a:p>
      </dgm:t>
    </dgm:pt>
    <dgm:pt modelId="{4C4EE2C5-E176-41CA-9E34-0456BCAACE70}" type="pres">
      <dgm:prSet presAssocID="{3771749B-9ABE-4007-882F-C0BB2F481344}" presName="connectorText" presStyleLbl="sibTrans2D1" presStyleIdx="0" presStyleCnt="1"/>
      <dgm:spPr/>
      <dgm:t>
        <a:bodyPr/>
        <a:lstStyle/>
        <a:p>
          <a:endParaRPr kumimoji="1" lang="ja-JP" altLang="en-US"/>
        </a:p>
      </dgm:t>
    </dgm:pt>
    <dgm:pt modelId="{65D426E5-EBB9-437B-98C6-9C250EFEA633}" type="pres">
      <dgm:prSet presAssocID="{59FA1F49-5C9D-4A13-A07B-D2281302B471}" presName="node" presStyleLbl="node1" presStyleIdx="1" presStyleCnt="2">
        <dgm:presLayoutVars>
          <dgm:bulletEnabled val="1"/>
        </dgm:presLayoutVars>
      </dgm:prSet>
      <dgm:spPr/>
      <dgm:t>
        <a:bodyPr/>
        <a:lstStyle/>
        <a:p>
          <a:endParaRPr kumimoji="1" lang="ja-JP" altLang="en-US"/>
        </a:p>
      </dgm:t>
    </dgm:pt>
  </dgm:ptLst>
  <dgm:cxnLst>
    <dgm:cxn modelId="{4A960CD1-1C8D-4979-8651-627E6ABDF140}" type="presOf" srcId="{57E7D67D-4524-4A8C-AD55-90A5416B645A}" destId="{6F811B53-5E99-4955-9CB7-42DB768505E8}" srcOrd="0" destOrd="0" presId="urn:microsoft.com/office/officeart/2005/8/layout/process1"/>
    <dgm:cxn modelId="{C3CFFC71-F34C-4374-8E3F-B9094028F6AB}" type="presOf" srcId="{3771749B-9ABE-4007-882F-C0BB2F481344}" destId="{4C4EE2C5-E176-41CA-9E34-0456BCAACE70}" srcOrd="1" destOrd="0" presId="urn:microsoft.com/office/officeart/2005/8/layout/process1"/>
    <dgm:cxn modelId="{620D0BD3-E77D-440A-B2BD-F9D6D64864A2}" type="presOf" srcId="{59FA1F49-5C9D-4A13-A07B-D2281302B471}" destId="{65D426E5-EBB9-437B-98C6-9C250EFEA633}" srcOrd="0" destOrd="0" presId="urn:microsoft.com/office/officeart/2005/8/layout/process1"/>
    <dgm:cxn modelId="{B02659C0-3587-4B0A-9EED-1D48AD6714C8}" srcId="{57E7D67D-4524-4A8C-AD55-90A5416B645A}" destId="{1804A305-883E-4E53-AB05-B874EB8E11C8}" srcOrd="0" destOrd="0" parTransId="{24776751-B911-43E6-BAFD-41369EE418C2}" sibTransId="{3771749B-9ABE-4007-882F-C0BB2F481344}"/>
    <dgm:cxn modelId="{9ACD9D00-1DFB-4475-85D9-16AA86349853}" type="presOf" srcId="{1804A305-883E-4E53-AB05-B874EB8E11C8}" destId="{4C9929CA-3006-4CFC-B2E9-3C457C12278E}" srcOrd="0" destOrd="0" presId="urn:microsoft.com/office/officeart/2005/8/layout/process1"/>
    <dgm:cxn modelId="{00C6826D-5293-42C2-881A-36E53E157795}" srcId="{57E7D67D-4524-4A8C-AD55-90A5416B645A}" destId="{59FA1F49-5C9D-4A13-A07B-D2281302B471}" srcOrd="1" destOrd="0" parTransId="{7E9F93A1-C6BD-475A-83AA-6B8A60A23339}" sibTransId="{B0CF9C40-9B09-455F-A592-0EB1FEAF4561}"/>
    <dgm:cxn modelId="{D9FFE148-0867-4638-A77D-5797F5A79CAA}" type="presOf" srcId="{3771749B-9ABE-4007-882F-C0BB2F481344}" destId="{D865A801-4E6D-4B76-AB80-FF7C05BEC1E6}" srcOrd="0" destOrd="0" presId="urn:microsoft.com/office/officeart/2005/8/layout/process1"/>
    <dgm:cxn modelId="{2C9F3FFD-CF19-4B5E-8707-297D6AEDABE5}" type="presParOf" srcId="{6F811B53-5E99-4955-9CB7-42DB768505E8}" destId="{4C9929CA-3006-4CFC-B2E9-3C457C12278E}" srcOrd="0" destOrd="0" presId="urn:microsoft.com/office/officeart/2005/8/layout/process1"/>
    <dgm:cxn modelId="{50F891EF-09E0-41AF-83B1-9D5719DC492A}" type="presParOf" srcId="{6F811B53-5E99-4955-9CB7-42DB768505E8}" destId="{D865A801-4E6D-4B76-AB80-FF7C05BEC1E6}" srcOrd="1" destOrd="0" presId="urn:microsoft.com/office/officeart/2005/8/layout/process1"/>
    <dgm:cxn modelId="{7F95573C-EB3C-4D45-84CE-F69CF65EE545}" type="presParOf" srcId="{D865A801-4E6D-4B76-AB80-FF7C05BEC1E6}" destId="{4C4EE2C5-E176-41CA-9E34-0456BCAACE70}" srcOrd="0" destOrd="0" presId="urn:microsoft.com/office/officeart/2005/8/layout/process1"/>
    <dgm:cxn modelId="{E7226FC0-687E-4AF1-959E-1DC4118269F1}" type="presParOf" srcId="{6F811B53-5E99-4955-9CB7-42DB768505E8}" destId="{65D426E5-EBB9-437B-98C6-9C250EFEA633}"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事象</a:t>
          </a:r>
          <a:r>
            <a:rPr kumimoji="1" lang="en-US" altLang="ja-JP" sz="4300" kern="1200" dirty="0" smtClean="0"/>
            <a:t>A</a:t>
          </a:r>
          <a:endParaRPr kumimoji="1" lang="ja-JP" altLang="en-US" sz="43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結果</a:t>
          </a:r>
          <a:r>
            <a:rPr kumimoji="1" lang="en-US" altLang="ja-JP" sz="4300" kern="1200" dirty="0" smtClean="0"/>
            <a:t>B</a:t>
          </a:r>
          <a:endParaRPr kumimoji="1" lang="ja-JP" altLang="en-US" sz="4300" kern="1200" dirty="0"/>
        </a:p>
      </dsp:txBody>
      <dsp:txXfrm>
        <a:off x="2962164" y="913181"/>
        <a:ext cx="2015493" cy="117992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お笑い番組が好き</a:t>
          </a:r>
          <a:endParaRPr kumimoji="1" lang="ja-JP" altLang="en-US" sz="25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健康</a:t>
          </a:r>
          <a:endParaRPr kumimoji="1" lang="ja-JP" altLang="en-US" sz="2500" kern="1200" dirty="0"/>
        </a:p>
      </dsp:txBody>
      <dsp:txXfrm>
        <a:off x="2962164" y="913181"/>
        <a:ext cx="2015493" cy="117992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68F81E-99A4-48AE-AE8C-2D153CE0E2B4}">
      <dsp:nvSpPr>
        <dsp:cNvPr id="0" name=""/>
        <dsp:cNvSpPr/>
      </dsp:nvSpPr>
      <dsp:spPr>
        <a:xfrm>
          <a:off x="595785" y="0"/>
          <a:ext cx="4079994" cy="4079994"/>
        </a:xfrm>
        <a:prstGeom prst="triangle">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D82F79-2063-491F-95A7-C7866B13057B}">
      <dsp:nvSpPr>
        <dsp:cNvPr id="0" name=""/>
        <dsp:cNvSpPr/>
      </dsp:nvSpPr>
      <dsp:spPr>
        <a:xfrm>
          <a:off x="2635782" y="408397"/>
          <a:ext cx="2651996" cy="72515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kumimoji="1" lang="ja-JP" sz="1400" b="1" kern="1200" smtClean="0"/>
            <a:t>メタアナリシス</a:t>
          </a:r>
          <a:endParaRPr lang="ja-JP" sz="1400" kern="1200"/>
        </a:p>
      </dsp:txBody>
      <dsp:txXfrm>
        <a:off x="2671181" y="443796"/>
        <a:ext cx="2581198" cy="654357"/>
      </dsp:txXfrm>
    </dsp:sp>
    <dsp:sp modelId="{AE440C9A-E665-443C-9779-428F36E25C22}">
      <dsp:nvSpPr>
        <dsp:cNvPr id="0" name=""/>
        <dsp:cNvSpPr/>
      </dsp:nvSpPr>
      <dsp:spPr>
        <a:xfrm>
          <a:off x="2635782" y="1224197"/>
          <a:ext cx="2651996" cy="72515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kumimoji="1" lang="en-US" sz="1400" b="1" kern="1200" smtClean="0"/>
            <a:t>RCT</a:t>
          </a:r>
          <a:r>
            <a:rPr kumimoji="1" lang="ja-JP" sz="1400" b="1" kern="1200" smtClean="0"/>
            <a:t>（ランダム化比較試験）</a:t>
          </a:r>
          <a:endParaRPr lang="ja-JP" sz="1400" kern="1200"/>
        </a:p>
      </dsp:txBody>
      <dsp:txXfrm>
        <a:off x="2671181" y="1259596"/>
        <a:ext cx="2581198" cy="654357"/>
      </dsp:txXfrm>
    </dsp:sp>
    <dsp:sp modelId="{C3411277-4293-49B7-9CF9-BED50FD6F679}">
      <dsp:nvSpPr>
        <dsp:cNvPr id="0" name=""/>
        <dsp:cNvSpPr/>
      </dsp:nvSpPr>
      <dsp:spPr>
        <a:xfrm>
          <a:off x="2635782" y="2039997"/>
          <a:ext cx="2651996" cy="72515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kumimoji="1" lang="ja-JP" sz="1400" b="1" kern="1200" smtClean="0"/>
            <a:t>自然実験・疑似実験</a:t>
          </a:r>
          <a:endParaRPr lang="ja-JP" sz="1400" kern="1200"/>
        </a:p>
      </dsp:txBody>
      <dsp:txXfrm>
        <a:off x="2671181" y="2075396"/>
        <a:ext cx="2581198" cy="654357"/>
      </dsp:txXfrm>
    </dsp:sp>
    <dsp:sp modelId="{2B70CAC1-0AFA-4ECE-9EA9-5535446E3795}">
      <dsp:nvSpPr>
        <dsp:cNvPr id="0" name=""/>
        <dsp:cNvSpPr/>
      </dsp:nvSpPr>
      <dsp:spPr>
        <a:xfrm>
          <a:off x="2635782" y="2855796"/>
          <a:ext cx="2651996" cy="72515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kumimoji="1" lang="ja-JP" sz="1400" b="1" kern="1200" smtClean="0"/>
            <a:t>回帰分析</a:t>
          </a:r>
          <a:endParaRPr lang="ja-JP" sz="1400" kern="1200"/>
        </a:p>
      </dsp:txBody>
      <dsp:txXfrm>
        <a:off x="2671181" y="2891195"/>
        <a:ext cx="2581198" cy="654357"/>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事象</a:t>
          </a:r>
          <a:r>
            <a:rPr kumimoji="1" lang="en-US" altLang="ja-JP" sz="4300" kern="1200" dirty="0" smtClean="0"/>
            <a:t>A</a:t>
          </a:r>
          <a:endParaRPr kumimoji="1" lang="ja-JP" altLang="en-US" sz="43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結果</a:t>
          </a:r>
          <a:r>
            <a:rPr kumimoji="1" lang="en-US" altLang="ja-JP" sz="4300" kern="1200" dirty="0" smtClean="0"/>
            <a:t>B</a:t>
          </a:r>
          <a:endParaRPr kumimoji="1" lang="ja-JP" altLang="en-US" sz="4300" kern="1200" dirty="0"/>
        </a:p>
      </dsp:txBody>
      <dsp:txXfrm>
        <a:off x="2962164" y="913181"/>
        <a:ext cx="2015493" cy="11799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事象</a:t>
          </a:r>
          <a:r>
            <a:rPr kumimoji="1" lang="en-US" altLang="ja-JP" sz="4300" kern="1200" dirty="0" smtClean="0"/>
            <a:t>A</a:t>
          </a:r>
          <a:endParaRPr kumimoji="1" lang="ja-JP" altLang="en-US" sz="43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結果</a:t>
          </a:r>
          <a:r>
            <a:rPr kumimoji="1" lang="en-US" altLang="ja-JP" sz="4300" kern="1200" dirty="0" smtClean="0"/>
            <a:t>B</a:t>
          </a:r>
          <a:endParaRPr kumimoji="1" lang="ja-JP" altLang="en-US" sz="4300" kern="1200" dirty="0"/>
        </a:p>
      </dsp:txBody>
      <dsp:txXfrm>
        <a:off x="2962164" y="913181"/>
        <a:ext cx="2015493" cy="117992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事象</a:t>
          </a:r>
          <a:r>
            <a:rPr kumimoji="1" lang="en-US" altLang="ja-JP" sz="4300" kern="1200" dirty="0" smtClean="0"/>
            <a:t>A</a:t>
          </a:r>
          <a:endParaRPr kumimoji="1" lang="ja-JP" altLang="en-US" sz="43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lvl="0" algn="ctr" defTabSz="1911350">
            <a:lnSpc>
              <a:spcPct val="90000"/>
            </a:lnSpc>
            <a:spcBef>
              <a:spcPct val="0"/>
            </a:spcBef>
            <a:spcAft>
              <a:spcPct val="35000"/>
            </a:spcAft>
          </a:pPr>
          <a:r>
            <a:rPr kumimoji="1" lang="ja-JP" altLang="en-US" sz="4300" kern="1200" dirty="0" smtClean="0"/>
            <a:t>結果</a:t>
          </a:r>
          <a:r>
            <a:rPr kumimoji="1" lang="en-US" altLang="ja-JP" sz="4300" kern="1200" dirty="0" smtClean="0"/>
            <a:t>B</a:t>
          </a:r>
          <a:endParaRPr kumimoji="1" lang="ja-JP" altLang="en-US" sz="4300" kern="1200" dirty="0"/>
        </a:p>
      </dsp:txBody>
      <dsp:txXfrm>
        <a:off x="2962164" y="913181"/>
        <a:ext cx="2015493" cy="117992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警察官の数</a:t>
          </a:r>
          <a:endParaRPr kumimoji="1" lang="ja-JP" altLang="en-US" sz="28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犯罪数</a:t>
          </a:r>
          <a:endParaRPr kumimoji="1" lang="ja-JP" altLang="en-US" sz="2800" kern="1200" dirty="0"/>
        </a:p>
      </dsp:txBody>
      <dsp:txXfrm>
        <a:off x="2962164" y="913181"/>
        <a:ext cx="2015493" cy="117992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警察官の数</a:t>
          </a:r>
          <a:endParaRPr kumimoji="1" lang="ja-JP" altLang="en-US" sz="28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犯罪数</a:t>
          </a:r>
          <a:endParaRPr kumimoji="1" lang="ja-JP" altLang="en-US" sz="2800" kern="1200" dirty="0"/>
        </a:p>
      </dsp:txBody>
      <dsp:txXfrm>
        <a:off x="2962164" y="913181"/>
        <a:ext cx="2015493" cy="117992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rgbClr val="1B98D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犯罪数</a:t>
          </a:r>
          <a:endParaRPr kumimoji="1" lang="ja-JP" altLang="en-US" sz="28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kumimoji="1" lang="ja-JP" altLang="en-US" sz="2800" kern="1200" dirty="0" smtClean="0"/>
            <a:t>警察官の数</a:t>
          </a:r>
          <a:endParaRPr kumimoji="1" lang="ja-JP" altLang="en-US" sz="2800" kern="1200" dirty="0"/>
        </a:p>
      </dsp:txBody>
      <dsp:txXfrm>
        <a:off x="2962164" y="913181"/>
        <a:ext cx="2015493" cy="117992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お笑い番組が好き</a:t>
          </a:r>
          <a:endParaRPr kumimoji="1" lang="ja-JP" altLang="en-US" sz="25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健康</a:t>
          </a:r>
          <a:endParaRPr kumimoji="1" lang="ja-JP" altLang="en-US" sz="2500" kern="1200" dirty="0"/>
        </a:p>
      </dsp:txBody>
      <dsp:txXfrm>
        <a:off x="2962164" y="913181"/>
        <a:ext cx="2015493" cy="117992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9929CA-3006-4CFC-B2E9-3C457C12278E}">
      <dsp:nvSpPr>
        <dsp:cNvPr id="0" name=""/>
        <dsp:cNvSpPr/>
      </dsp:nvSpPr>
      <dsp:spPr>
        <a:xfrm>
          <a:off x="979"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お笑い番組が好き</a:t>
          </a:r>
          <a:endParaRPr kumimoji="1" lang="ja-JP" altLang="en-US" sz="2500" kern="1200" dirty="0"/>
        </a:p>
      </dsp:txBody>
      <dsp:txXfrm>
        <a:off x="37688" y="913181"/>
        <a:ext cx="2015493" cy="1179928"/>
      </dsp:txXfrm>
    </dsp:sp>
    <dsp:sp modelId="{D865A801-4E6D-4B76-AB80-FF7C05BEC1E6}">
      <dsp:nvSpPr>
        <dsp:cNvPr id="0" name=""/>
        <dsp:cNvSpPr/>
      </dsp:nvSpPr>
      <dsp:spPr>
        <a:xfrm>
          <a:off x="2298782" y="1244120"/>
          <a:ext cx="442849" cy="51805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kumimoji="1" lang="ja-JP" altLang="en-US" sz="1500" kern="1200"/>
        </a:p>
      </dsp:txBody>
      <dsp:txXfrm>
        <a:off x="2298782" y="1347730"/>
        <a:ext cx="309994" cy="310830"/>
      </dsp:txXfrm>
    </dsp:sp>
    <dsp:sp modelId="{65D426E5-EBB9-437B-98C6-9C250EFEA633}">
      <dsp:nvSpPr>
        <dsp:cNvPr id="0" name=""/>
        <dsp:cNvSpPr/>
      </dsp:nvSpPr>
      <dsp:spPr>
        <a:xfrm>
          <a:off x="2925455" y="876472"/>
          <a:ext cx="2088911" cy="1253346"/>
        </a:xfrm>
        <a:prstGeom prst="roundRect">
          <a:avLst>
            <a:gd name="adj" fmla="val 10000"/>
          </a:avLst>
        </a:prstGeom>
        <a:solidFill>
          <a:srgbClr val="1B98D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kumimoji="1" lang="ja-JP" altLang="en-US" sz="2500" kern="1200" dirty="0" smtClean="0"/>
            <a:t>健康</a:t>
          </a:r>
          <a:endParaRPr kumimoji="1" lang="ja-JP" altLang="en-US" sz="2500" kern="1200" dirty="0"/>
        </a:p>
      </dsp:txBody>
      <dsp:txXfrm>
        <a:off x="2962164" y="913181"/>
        <a:ext cx="2015493" cy="117992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1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9.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031607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4072973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209731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792195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2916136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1870836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569906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1702917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2959927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234122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B5BDB64D-FE81-4CA5-9035-A8BA6DEEBC5C}" type="datetimeFigureOut">
              <a:rPr kumimoji="1" lang="ja-JP" altLang="en-US" smtClean="0"/>
              <a:t>2021/3/20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391175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DB64D-FE81-4CA5-9035-A8BA6DEEBC5C}" type="datetimeFigureOut">
              <a:rPr kumimoji="1" lang="ja-JP" altLang="en-US" smtClean="0"/>
              <a:t>2021/3/20</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C3B9C4-2182-4E67-8256-F16634DF521B}" type="slidenum">
              <a:rPr kumimoji="1" lang="ja-JP" altLang="en-US" smtClean="0"/>
              <a:t>‹#›</a:t>
            </a:fld>
            <a:endParaRPr kumimoji="1" lang="ja-JP" altLang="en-US"/>
          </a:p>
        </p:txBody>
      </p:sp>
    </p:spTree>
    <p:extLst>
      <p:ext uri="{BB962C8B-B14F-4D97-AF65-F5344CB8AC3E}">
        <p14:creationId xmlns:p14="http://schemas.microsoft.com/office/powerpoint/2010/main" val="3752393566"/>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9.xml"/><Relationship Id="rId7" Type="http://schemas.openxmlformats.org/officeDocument/2006/relationships/diagramData" Target="../diagrams/data10.xml"/><Relationship Id="rId2" Type="http://schemas.openxmlformats.org/officeDocument/2006/relationships/diagramData" Target="../diagrams/data9.xml"/><Relationship Id="rId1" Type="http://schemas.openxmlformats.org/officeDocument/2006/relationships/slideLayout" Target="../slideLayouts/slideLayout1.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12.xml"/><Relationship Id="rId3" Type="http://schemas.openxmlformats.org/officeDocument/2006/relationships/diagramLayout" Target="../diagrams/layout11.xml"/><Relationship Id="rId7" Type="http://schemas.openxmlformats.org/officeDocument/2006/relationships/diagramData" Target="../diagrams/data12.xml"/><Relationship Id="rId2" Type="http://schemas.openxmlformats.org/officeDocument/2006/relationships/diagramData" Target="../diagrams/data11.xml"/><Relationship Id="rId1" Type="http://schemas.openxmlformats.org/officeDocument/2006/relationships/slideLayout" Target="../slideLayouts/slideLayout1.xml"/><Relationship Id="rId6" Type="http://schemas.microsoft.com/office/2007/relationships/diagramDrawing" Target="../diagrams/drawing11.xml"/><Relationship Id="rId11" Type="http://schemas.microsoft.com/office/2007/relationships/diagramDrawing" Target="../diagrams/drawing12.xml"/><Relationship Id="rId5" Type="http://schemas.openxmlformats.org/officeDocument/2006/relationships/diagramColors" Target="../diagrams/colors11.xml"/><Relationship Id="rId10" Type="http://schemas.openxmlformats.org/officeDocument/2006/relationships/diagramColors" Target="../diagrams/colors12.xml"/><Relationship Id="rId4" Type="http://schemas.openxmlformats.org/officeDocument/2006/relationships/diagramQuickStyle" Target="../diagrams/quickStyle11.xml"/><Relationship Id="rId9" Type="http://schemas.openxmlformats.org/officeDocument/2006/relationships/diagramQuickStyle" Target="../diagrams/quickStyl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0.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0.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p:cNvSpPr/>
          <p:nvPr/>
        </p:nvSpPr>
        <p:spPr>
          <a:xfrm>
            <a:off x="0" y="0"/>
            <a:ext cx="8977745" cy="6858000"/>
          </a:xfrm>
          <a:prstGeom prst="rec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441960" y="1292456"/>
            <a:ext cx="10515600" cy="1325563"/>
          </a:xfrm>
        </p:spPr>
        <p:txBody>
          <a:bodyPr>
            <a:normAutofit/>
          </a:bodyPr>
          <a:lstStyle/>
          <a:p>
            <a:r>
              <a:rPr kumimoji="1" lang="en-US" altLang="ja-JP" sz="2000" b="1" dirty="0" smtClean="0">
                <a:solidFill>
                  <a:schemeClr val="bg1"/>
                </a:solidFill>
                <a:latin typeface="+mn-ea"/>
                <a:ea typeface="+mn-ea"/>
              </a:rPr>
              <a:t>【</a:t>
            </a:r>
            <a:r>
              <a:rPr kumimoji="1" lang="ja-JP" altLang="en-US" sz="2000" b="1" dirty="0" smtClean="0">
                <a:solidFill>
                  <a:schemeClr val="bg1"/>
                </a:solidFill>
                <a:latin typeface="+mn-ea"/>
                <a:ea typeface="+mn-ea"/>
              </a:rPr>
              <a:t>本当はデータサイエンスを学びたい文系社会人・学生のために</a:t>
            </a:r>
            <a:r>
              <a:rPr kumimoji="1" lang="en-US" altLang="ja-JP" sz="2000" b="1" dirty="0" smtClean="0">
                <a:solidFill>
                  <a:schemeClr val="bg1"/>
                </a:solidFill>
                <a:latin typeface="+mn-ea"/>
                <a:ea typeface="+mn-ea"/>
              </a:rPr>
              <a:t>】</a:t>
            </a:r>
            <a:br>
              <a:rPr kumimoji="1" lang="en-US" altLang="ja-JP" sz="2000" b="1" dirty="0" smtClean="0">
                <a:solidFill>
                  <a:schemeClr val="bg1"/>
                </a:solidFill>
                <a:latin typeface="+mn-ea"/>
                <a:ea typeface="+mn-ea"/>
              </a:rPr>
            </a:br>
            <a:r>
              <a:rPr kumimoji="1" lang="en-US" altLang="ja-JP" sz="3600" b="1" dirty="0" smtClean="0">
                <a:solidFill>
                  <a:schemeClr val="bg1"/>
                </a:solidFill>
                <a:latin typeface="+mn-ea"/>
                <a:ea typeface="+mn-ea"/>
              </a:rPr>
              <a:t>Python</a:t>
            </a:r>
            <a:r>
              <a:rPr kumimoji="1" lang="ja-JP" altLang="en-US" sz="3600" b="1" dirty="0" smtClean="0">
                <a:solidFill>
                  <a:schemeClr val="bg1"/>
                </a:solidFill>
                <a:latin typeface="+mn-ea"/>
                <a:ea typeface="+mn-ea"/>
              </a:rPr>
              <a:t>による実証分析入門</a:t>
            </a:r>
            <a:endParaRPr kumimoji="1" lang="ja-JP" altLang="en-US" sz="3600" b="1" dirty="0">
              <a:solidFill>
                <a:schemeClr val="bg1"/>
              </a:solidFill>
              <a:latin typeface="+mn-ea"/>
              <a:ea typeface="+mn-ea"/>
            </a:endParaRPr>
          </a:p>
        </p:txBody>
      </p:sp>
      <p:pic>
        <p:nvPicPr>
          <p:cNvPr id="4" name="コンテンツ プレースホルダー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89812" y="6303705"/>
            <a:ext cx="2260317" cy="279365"/>
          </a:xfrm>
        </p:spPr>
      </p:pic>
      <p:sp>
        <p:nvSpPr>
          <p:cNvPr id="5" name="テキスト ボックス 4"/>
          <p:cNvSpPr txBox="1"/>
          <p:nvPr/>
        </p:nvSpPr>
        <p:spPr>
          <a:xfrm rot="10800000" flipH="1" flipV="1">
            <a:off x="5394960" y="2924424"/>
            <a:ext cx="3550086" cy="400110"/>
          </a:xfrm>
          <a:prstGeom prst="rect">
            <a:avLst/>
          </a:prstGeom>
          <a:noFill/>
        </p:spPr>
        <p:txBody>
          <a:bodyPr wrap="square" rtlCol="0">
            <a:spAutoFit/>
          </a:bodyPr>
          <a:lstStyle/>
          <a:p>
            <a:r>
              <a:rPr kumimoji="1" lang="ja-JP" altLang="en-US" sz="2000" b="1" dirty="0" smtClean="0">
                <a:solidFill>
                  <a:schemeClr val="bg1"/>
                </a:solidFill>
              </a:rPr>
              <a:t>久保知生（</a:t>
            </a:r>
            <a:r>
              <a:rPr kumimoji="1" lang="en-US" altLang="ja-JP" sz="2000" b="1" dirty="0" smtClean="0">
                <a:solidFill>
                  <a:schemeClr val="bg1"/>
                </a:solidFill>
              </a:rPr>
              <a:t>Tomoki Kubo)</a:t>
            </a:r>
            <a:endParaRPr kumimoji="1" lang="ja-JP" altLang="en-US" sz="2000" b="1" dirty="0">
              <a:solidFill>
                <a:schemeClr val="bg1"/>
              </a:solidFill>
            </a:endParaRPr>
          </a:p>
        </p:txBody>
      </p:sp>
    </p:spTree>
    <p:extLst>
      <p:ext uri="{BB962C8B-B14F-4D97-AF65-F5344CB8AC3E}">
        <p14:creationId xmlns:p14="http://schemas.microsoft.com/office/powerpoint/2010/main" val="28960118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58798" y="1663046"/>
            <a:ext cx="5800438" cy="1938992"/>
          </a:xfrm>
          <a:prstGeom prst="rect">
            <a:avLst/>
          </a:prstGeom>
          <a:noFill/>
        </p:spPr>
        <p:txBody>
          <a:bodyPr wrap="square" rtlCol="0">
            <a:spAutoFit/>
          </a:bodyPr>
          <a:lstStyle/>
          <a:p>
            <a:r>
              <a:rPr kumimoji="1" lang="ja-JP" altLang="en-US" sz="2400" b="1" dirty="0" smtClean="0"/>
              <a:t>①逆の因果関係</a:t>
            </a:r>
            <a:endParaRPr kumimoji="1" lang="en-US" altLang="ja-JP" sz="2400" b="1" dirty="0" smtClean="0"/>
          </a:p>
          <a:p>
            <a:endParaRPr lang="en-US" altLang="ja-JP" sz="2400" b="1" dirty="0"/>
          </a:p>
          <a:p>
            <a:r>
              <a:rPr kumimoji="1" lang="ja-JP" altLang="en-US" sz="2400" b="1" dirty="0" smtClean="0"/>
              <a:t>②偶然の相関関係</a:t>
            </a:r>
            <a:endParaRPr kumimoji="1" lang="en-US" altLang="ja-JP" sz="2400" b="1" dirty="0" smtClean="0"/>
          </a:p>
          <a:p>
            <a:endParaRPr lang="en-US" altLang="ja-JP" sz="2400" b="1" dirty="0"/>
          </a:p>
          <a:p>
            <a:r>
              <a:rPr kumimoji="1" lang="ja-JP" altLang="en-US" sz="2400" b="1" dirty="0" smtClean="0"/>
              <a:t>③見せかけの因果関係</a:t>
            </a:r>
            <a:endParaRPr kumimoji="1" lang="ja-JP" altLang="en-US" sz="2400" b="1" dirty="0"/>
          </a:p>
        </p:txBody>
      </p:sp>
    </p:spTree>
    <p:extLst>
      <p:ext uri="{BB962C8B-B14F-4D97-AF65-F5344CB8AC3E}">
        <p14:creationId xmlns:p14="http://schemas.microsoft.com/office/powerpoint/2010/main" val="21018809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17235" y="1332516"/>
            <a:ext cx="3968138" cy="461665"/>
          </a:xfrm>
          <a:prstGeom prst="rect">
            <a:avLst/>
          </a:prstGeom>
          <a:noFill/>
        </p:spPr>
        <p:txBody>
          <a:bodyPr wrap="square" rtlCol="0">
            <a:spAutoFit/>
          </a:bodyPr>
          <a:lstStyle/>
          <a:p>
            <a:r>
              <a:rPr kumimoji="1" lang="ja-JP" altLang="en-US" sz="2400" b="1" dirty="0" smtClean="0"/>
              <a:t>①逆の因果関係</a:t>
            </a:r>
            <a:endParaRPr kumimoji="1" lang="ja-JP" altLang="en-US" sz="2400" b="1" dirty="0"/>
          </a:p>
        </p:txBody>
      </p:sp>
      <p:graphicFrame>
        <p:nvGraphicFramePr>
          <p:cNvPr id="7" name="図表 6"/>
          <p:cNvGraphicFramePr/>
          <p:nvPr>
            <p:extLst>
              <p:ext uri="{D42A27DB-BD31-4B8C-83A1-F6EECF244321}">
                <p14:modId xmlns:p14="http://schemas.microsoft.com/office/powerpoint/2010/main" val="2760989798"/>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40133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1302327" y="4895128"/>
            <a:ext cx="9873673" cy="1655762"/>
          </a:xfrm>
        </p:spPr>
        <p:txBody>
          <a:bodyPr/>
          <a:lstStyle/>
          <a:p>
            <a:pPr algn="l"/>
            <a:r>
              <a:rPr kumimoji="1" lang="ja-JP" altLang="en-US" dirty="0" smtClean="0"/>
              <a:t>実際は犯罪が頻繁に起こる地域だから警察官をたくさん置いている。</a:t>
            </a:r>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17235" y="1332516"/>
            <a:ext cx="3968138" cy="461665"/>
          </a:xfrm>
          <a:prstGeom prst="rect">
            <a:avLst/>
          </a:prstGeom>
          <a:noFill/>
        </p:spPr>
        <p:txBody>
          <a:bodyPr wrap="square" rtlCol="0">
            <a:spAutoFit/>
          </a:bodyPr>
          <a:lstStyle/>
          <a:p>
            <a:r>
              <a:rPr kumimoji="1" lang="ja-JP" altLang="en-US" sz="2400" b="1" dirty="0" smtClean="0"/>
              <a:t>①逆の因果関係</a:t>
            </a:r>
            <a:endParaRPr kumimoji="1" lang="ja-JP" altLang="en-US" sz="2400" b="1" dirty="0"/>
          </a:p>
        </p:txBody>
      </p:sp>
      <p:graphicFrame>
        <p:nvGraphicFramePr>
          <p:cNvPr id="7" name="図表 6"/>
          <p:cNvGraphicFramePr/>
          <p:nvPr>
            <p:extLst>
              <p:ext uri="{D42A27DB-BD31-4B8C-83A1-F6EECF244321}">
                <p14:modId xmlns:p14="http://schemas.microsoft.com/office/powerpoint/2010/main" val="3837942370"/>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図表 7"/>
          <p:cNvGraphicFramePr/>
          <p:nvPr>
            <p:extLst>
              <p:ext uri="{D42A27DB-BD31-4B8C-83A1-F6EECF244321}">
                <p14:modId xmlns:p14="http://schemas.microsoft.com/office/powerpoint/2010/main" val="4220094892"/>
              </p:ext>
            </p:extLst>
          </p:nvPr>
        </p:nvGraphicFramePr>
        <p:xfrm>
          <a:off x="6532414" y="1757060"/>
          <a:ext cx="5015347" cy="30062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cxnSp>
        <p:nvCxnSpPr>
          <p:cNvPr id="9" name="直線コネクタ 8"/>
          <p:cNvCxnSpPr/>
          <p:nvPr/>
        </p:nvCxnSpPr>
        <p:spPr>
          <a:xfrm flipV="1">
            <a:off x="2501304" y="2099672"/>
            <a:ext cx="1449438" cy="2358189"/>
          </a:xfrm>
          <a:prstGeom prst="line">
            <a:avLst/>
          </a:prstGeom>
          <a:ln w="76200">
            <a:solidFill>
              <a:srgbClr val="FF58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58065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7675417" y="1854201"/>
            <a:ext cx="4128658" cy="1655762"/>
          </a:xfrm>
        </p:spPr>
        <p:txBody>
          <a:bodyPr>
            <a:normAutofit/>
          </a:bodyPr>
          <a:lstStyle/>
          <a:p>
            <a:pPr algn="l"/>
            <a:r>
              <a:rPr kumimoji="1" lang="ja-JP" altLang="en-US" sz="2000" b="1" dirty="0" smtClean="0"/>
              <a:t>米国のノルウェーからの原油輸入量</a:t>
            </a:r>
            <a:r>
              <a:rPr kumimoji="1" lang="ja-JP" altLang="en-US" sz="2000" dirty="0" smtClean="0"/>
              <a:t>と</a:t>
            </a:r>
            <a:r>
              <a:rPr kumimoji="1" lang="ja-JP" altLang="en-US" sz="2000" b="1" dirty="0" smtClean="0"/>
              <a:t>電車との衝突による死亡したドライバー数</a:t>
            </a:r>
            <a:r>
              <a:rPr kumimoji="1" lang="ja-JP" altLang="en-US" sz="2000" dirty="0" smtClean="0"/>
              <a:t>はかなり似た動きをしている。</a:t>
            </a:r>
            <a:endParaRPr kumimoji="1" lang="ja-JP" altLang="en-US" sz="2000"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17235" y="1332516"/>
            <a:ext cx="3968138" cy="461665"/>
          </a:xfrm>
          <a:prstGeom prst="rect">
            <a:avLst/>
          </a:prstGeom>
          <a:noFill/>
        </p:spPr>
        <p:txBody>
          <a:bodyPr wrap="square" rtlCol="0">
            <a:spAutoFit/>
          </a:bodyPr>
          <a:lstStyle/>
          <a:p>
            <a:r>
              <a:rPr kumimoji="1" lang="ja-JP" altLang="en-US" sz="2400" b="1" dirty="0" smtClean="0"/>
              <a:t>②偶然の相関関係</a:t>
            </a:r>
            <a:endParaRPr kumimoji="1" lang="ja-JP" altLang="en-US" sz="2400" b="1" dirty="0"/>
          </a:p>
        </p:txBody>
      </p:sp>
      <p:pic>
        <p:nvPicPr>
          <p:cNvPr id="8" name="図 7"/>
          <p:cNvPicPr>
            <a:picLocks noChangeAspect="1"/>
          </p:cNvPicPr>
          <p:nvPr/>
        </p:nvPicPr>
        <p:blipFill rotWithShape="1">
          <a:blip r:embed="rId2">
            <a:extLst>
              <a:ext uri="{28A0092B-C50C-407E-A947-70E740481C1C}">
                <a14:useLocalDpi xmlns:a14="http://schemas.microsoft.com/office/drawing/2010/main" val="0"/>
              </a:ext>
            </a:extLst>
          </a:blip>
          <a:srcRect l="11938" t="21712" r="13315" b="12989"/>
          <a:stretch/>
        </p:blipFill>
        <p:spPr>
          <a:xfrm>
            <a:off x="397164" y="1983245"/>
            <a:ext cx="7048409" cy="3463593"/>
          </a:xfrm>
          <a:prstGeom prst="rect">
            <a:avLst/>
          </a:prstGeom>
        </p:spPr>
      </p:pic>
      <p:sp>
        <p:nvSpPr>
          <p:cNvPr id="9" name="テキスト ボックス 8"/>
          <p:cNvSpPr txBox="1"/>
          <p:nvPr/>
        </p:nvSpPr>
        <p:spPr>
          <a:xfrm>
            <a:off x="5518168" y="6331122"/>
            <a:ext cx="8443156" cy="369332"/>
          </a:xfrm>
          <a:prstGeom prst="rect">
            <a:avLst/>
          </a:prstGeom>
          <a:noFill/>
        </p:spPr>
        <p:txBody>
          <a:bodyPr wrap="square" rtlCol="0">
            <a:spAutoFit/>
          </a:bodyPr>
          <a:lstStyle/>
          <a:p>
            <a:r>
              <a:rPr kumimoji="1" lang="ja-JP" altLang="en-US" dirty="0" smtClean="0"/>
              <a:t>出展</a:t>
            </a:r>
            <a:r>
              <a:rPr lang="en-US" altLang="ja-JP" dirty="0"/>
              <a:t>. https://www.tylervigen.com/spurious-correlations</a:t>
            </a:r>
            <a:endParaRPr kumimoji="1" lang="ja-JP" altLang="en-US" dirty="0"/>
          </a:p>
        </p:txBody>
      </p:sp>
    </p:spTree>
    <p:extLst>
      <p:ext uri="{BB962C8B-B14F-4D97-AF65-F5344CB8AC3E}">
        <p14:creationId xmlns:p14="http://schemas.microsoft.com/office/powerpoint/2010/main" val="8221556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17235" y="1332516"/>
            <a:ext cx="3968138" cy="461665"/>
          </a:xfrm>
          <a:prstGeom prst="rect">
            <a:avLst/>
          </a:prstGeom>
          <a:noFill/>
        </p:spPr>
        <p:txBody>
          <a:bodyPr wrap="square" rtlCol="0">
            <a:spAutoFit/>
          </a:bodyPr>
          <a:lstStyle/>
          <a:p>
            <a:r>
              <a:rPr kumimoji="1" lang="ja-JP" altLang="en-US" sz="2400" b="1" dirty="0" smtClean="0"/>
              <a:t>③見せかけの因果関係</a:t>
            </a:r>
            <a:endParaRPr kumimoji="1" lang="ja-JP" altLang="en-US" sz="2400" b="1" dirty="0"/>
          </a:p>
        </p:txBody>
      </p:sp>
      <p:graphicFrame>
        <p:nvGraphicFramePr>
          <p:cNvPr id="7" name="図表 6"/>
          <p:cNvGraphicFramePr/>
          <p:nvPr>
            <p:extLst>
              <p:ext uri="{D42A27DB-BD31-4B8C-83A1-F6EECF244321}">
                <p14:modId xmlns:p14="http://schemas.microsoft.com/office/powerpoint/2010/main" val="887240886"/>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747656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17235" y="1332516"/>
            <a:ext cx="3968138" cy="461665"/>
          </a:xfrm>
          <a:prstGeom prst="rect">
            <a:avLst/>
          </a:prstGeom>
          <a:noFill/>
        </p:spPr>
        <p:txBody>
          <a:bodyPr wrap="square" rtlCol="0">
            <a:spAutoFit/>
          </a:bodyPr>
          <a:lstStyle/>
          <a:p>
            <a:r>
              <a:rPr kumimoji="1" lang="ja-JP" altLang="en-US" sz="2400" b="1" dirty="0" smtClean="0"/>
              <a:t>③見せかけの因果関係</a:t>
            </a:r>
            <a:endParaRPr kumimoji="1" lang="ja-JP" altLang="en-US" sz="2400" b="1" dirty="0"/>
          </a:p>
        </p:txBody>
      </p:sp>
      <p:graphicFrame>
        <p:nvGraphicFramePr>
          <p:cNvPr id="7" name="図表 6"/>
          <p:cNvGraphicFramePr/>
          <p:nvPr>
            <p:extLst>
              <p:ext uri="{D42A27DB-BD31-4B8C-83A1-F6EECF244321}">
                <p14:modId xmlns:p14="http://schemas.microsoft.com/office/powerpoint/2010/main" val="1783854794"/>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図表 7"/>
          <p:cNvGraphicFramePr/>
          <p:nvPr>
            <p:extLst>
              <p:ext uri="{D42A27DB-BD31-4B8C-83A1-F6EECF244321}">
                <p14:modId xmlns:p14="http://schemas.microsoft.com/office/powerpoint/2010/main" val="2194605988"/>
              </p:ext>
            </p:extLst>
          </p:nvPr>
        </p:nvGraphicFramePr>
        <p:xfrm>
          <a:off x="6532414" y="1757060"/>
          <a:ext cx="5015347" cy="30062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テキスト ボックス 8"/>
          <p:cNvSpPr txBox="1"/>
          <p:nvPr/>
        </p:nvSpPr>
        <p:spPr>
          <a:xfrm>
            <a:off x="7056018" y="5043488"/>
            <a:ext cx="3968138" cy="830997"/>
          </a:xfrm>
          <a:prstGeom prst="rect">
            <a:avLst/>
          </a:prstGeom>
          <a:noFill/>
        </p:spPr>
        <p:txBody>
          <a:bodyPr wrap="square" rtlCol="0">
            <a:spAutoFit/>
          </a:bodyPr>
          <a:lstStyle/>
          <a:p>
            <a:pPr algn="ctr"/>
            <a:r>
              <a:rPr kumimoji="1" lang="ja-JP" altLang="en-US" sz="2400" b="1" dirty="0" smtClean="0"/>
              <a:t>終業時間が早い</a:t>
            </a:r>
            <a:endParaRPr kumimoji="1" lang="en-US" altLang="ja-JP" sz="2400" b="1" dirty="0" smtClean="0"/>
          </a:p>
          <a:p>
            <a:pPr algn="ctr"/>
            <a:r>
              <a:rPr kumimoji="1" lang="ja-JP" altLang="en-US" sz="2400" b="1" dirty="0" smtClean="0"/>
              <a:t>（外的条件、共変量）</a:t>
            </a:r>
            <a:endParaRPr kumimoji="1" lang="ja-JP" altLang="en-US" sz="2400" b="1" dirty="0"/>
          </a:p>
        </p:txBody>
      </p:sp>
      <p:cxnSp>
        <p:nvCxnSpPr>
          <p:cNvPr id="11" name="曲線コネクタ 10"/>
          <p:cNvCxnSpPr/>
          <p:nvPr/>
        </p:nvCxnSpPr>
        <p:spPr>
          <a:xfrm rot="16200000" flipV="1">
            <a:off x="7995523" y="4159532"/>
            <a:ext cx="828372" cy="563418"/>
          </a:xfrm>
          <a:prstGeom prst="curvedConnector3">
            <a:avLst/>
          </a:prstGeom>
          <a:ln w="38100">
            <a:tailEnd type="triangle"/>
          </a:ln>
        </p:spPr>
        <p:style>
          <a:lnRef idx="1">
            <a:schemeClr val="dk1"/>
          </a:lnRef>
          <a:fillRef idx="0">
            <a:schemeClr val="dk1"/>
          </a:fillRef>
          <a:effectRef idx="0">
            <a:schemeClr val="dk1"/>
          </a:effectRef>
          <a:fontRef idx="minor">
            <a:schemeClr val="tx1"/>
          </a:fontRef>
        </p:style>
      </p:cxnSp>
      <p:cxnSp>
        <p:nvCxnSpPr>
          <p:cNvPr id="13" name="曲線コネクタ 12"/>
          <p:cNvCxnSpPr/>
          <p:nvPr/>
        </p:nvCxnSpPr>
        <p:spPr>
          <a:xfrm rot="5400000" flipH="1" flipV="1">
            <a:off x="9288614" y="4150296"/>
            <a:ext cx="828372" cy="581890"/>
          </a:xfrm>
          <a:prstGeom prst="curvedConnector3">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688009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6400798" y="1332516"/>
            <a:ext cx="5527042" cy="3925284"/>
          </a:xfrm>
        </p:spPr>
        <p:txBody>
          <a:bodyPr/>
          <a:lstStyle/>
          <a:p>
            <a:pPr algn="l"/>
            <a:r>
              <a:rPr kumimoji="1" lang="ja-JP" altLang="en-US" dirty="0" smtClean="0"/>
              <a:t>上に行く</a:t>
            </a:r>
            <a:r>
              <a:rPr kumimoji="1" lang="ja-JP" altLang="en-US" dirty="0" smtClean="0"/>
              <a:t>ほど外的条件をうまくコントロールできる手法になる。</a:t>
            </a:r>
            <a:endParaRPr kumimoji="1" lang="en-US" altLang="ja-JP" dirty="0" smtClean="0"/>
          </a:p>
          <a:p>
            <a:pPr algn="l"/>
            <a:endParaRPr kumimoji="1" lang="en-US" altLang="ja-JP" dirty="0" smtClean="0"/>
          </a:p>
          <a:p>
            <a:pPr algn="l"/>
            <a:r>
              <a:rPr kumimoji="1" lang="en-US" altLang="ja-JP" dirty="0" smtClean="0"/>
              <a:t>※</a:t>
            </a:r>
            <a:r>
              <a:rPr kumimoji="1" lang="ja-JP" altLang="en-US" dirty="0" smtClean="0"/>
              <a:t>自然実験や疑似実験には操作変数法、回帰不連続デザイン、差の差分析等の手法がある。</a:t>
            </a:r>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エビデンスの階層</a:t>
            </a:r>
            <a:endParaRPr kumimoji="1" lang="ja-JP" altLang="en-US" sz="3200" dirty="0"/>
          </a:p>
        </p:txBody>
      </p:sp>
      <p:graphicFrame>
        <p:nvGraphicFramePr>
          <p:cNvPr id="9" name="図表 8"/>
          <p:cNvGraphicFramePr/>
          <p:nvPr>
            <p:extLst>
              <p:ext uri="{D42A27DB-BD31-4B8C-83A1-F6EECF244321}">
                <p14:modId xmlns:p14="http://schemas.microsoft.com/office/powerpoint/2010/main" val="4114740808"/>
              </p:ext>
            </p:extLst>
          </p:nvPr>
        </p:nvGraphicFramePr>
        <p:xfrm>
          <a:off x="517234" y="1332516"/>
          <a:ext cx="5883565" cy="40799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図表 6"/>
          <p:cNvGraphicFramePr/>
          <p:nvPr>
            <p:extLst>
              <p:ext uri="{D42A27DB-BD31-4B8C-83A1-F6EECF244321}">
                <p14:modId xmlns:p14="http://schemas.microsoft.com/office/powerpoint/2010/main" val="359174826"/>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0477692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1071418" y="1807661"/>
            <a:ext cx="9596582" cy="4535198"/>
          </a:xfrm>
        </p:spPr>
        <p:txBody>
          <a:bodyPr/>
          <a:lstStyle/>
          <a:p>
            <a:pPr algn="l"/>
            <a:r>
              <a:rPr kumimoji="1" lang="ja-JP" altLang="en-US" dirty="0" smtClean="0"/>
              <a:t>（例）アメリカの大学生</a:t>
            </a:r>
            <a:r>
              <a:rPr kumimoji="1" lang="en-US" altLang="ja-JP" dirty="0" smtClean="0"/>
              <a:t>John</a:t>
            </a:r>
            <a:r>
              <a:rPr kumimoji="1" lang="ja-JP" altLang="en-US" dirty="0" smtClean="0"/>
              <a:t>君と</a:t>
            </a:r>
            <a:r>
              <a:rPr kumimoji="1" lang="en-US" altLang="ja-JP" dirty="0" smtClean="0"/>
              <a:t>Maria</a:t>
            </a:r>
            <a:r>
              <a:rPr kumimoji="1" lang="ja-JP" altLang="en-US" dirty="0" err="1" smtClean="0"/>
              <a:t>さん</a:t>
            </a:r>
            <a:endParaRPr kumimoji="1" lang="en-US" altLang="ja-JP" dirty="0" smtClean="0"/>
          </a:p>
          <a:p>
            <a:pPr algn="l"/>
            <a:r>
              <a:rPr lang="en-US" altLang="ja-JP" dirty="0" smtClean="0"/>
              <a:t>John</a:t>
            </a:r>
            <a:r>
              <a:rPr lang="ja-JP" altLang="en-US" dirty="0" smtClean="0"/>
              <a:t>君→大学が提供している健康保険に</a:t>
            </a:r>
            <a:r>
              <a:rPr lang="ja-JP" altLang="en-US" b="1" dirty="0" smtClean="0"/>
              <a:t>入る</a:t>
            </a:r>
            <a:endParaRPr lang="en-US" altLang="ja-JP" b="1" dirty="0" smtClean="0"/>
          </a:p>
          <a:p>
            <a:pPr algn="l"/>
            <a:r>
              <a:rPr lang="en-US" altLang="ja-JP" dirty="0" smtClean="0"/>
              <a:t>Maria</a:t>
            </a:r>
            <a:r>
              <a:rPr lang="ja-JP" altLang="en-US" dirty="0" smtClean="0"/>
              <a:t>さん→　　　</a:t>
            </a:r>
            <a:r>
              <a:rPr lang="en-US" altLang="ja-JP" dirty="0" smtClean="0"/>
              <a:t>〃</a:t>
            </a:r>
            <a:r>
              <a:rPr lang="ja-JP" altLang="en-US" dirty="0" smtClean="0"/>
              <a:t>　　　　　　　　  </a:t>
            </a:r>
            <a:r>
              <a:rPr lang="ja-JP" altLang="en-US" b="1" dirty="0" smtClean="0"/>
              <a:t>入らない</a:t>
            </a:r>
            <a:endParaRPr lang="en-US" altLang="ja-JP" b="1" dirty="0" smtClean="0"/>
          </a:p>
          <a:p>
            <a:pPr algn="l"/>
            <a:endParaRPr lang="en-US" altLang="ja-JP" dirty="0"/>
          </a:p>
          <a:p>
            <a:pPr algn="l"/>
            <a:endParaRPr lang="en-US" altLang="ja-JP" dirty="0" smtClean="0"/>
          </a:p>
          <a:p>
            <a:pPr algn="l"/>
            <a:r>
              <a:rPr lang="ja-JP" altLang="en-US" dirty="0" smtClean="0"/>
              <a:t>１年後の自分の健康状態を</a:t>
            </a:r>
            <a:r>
              <a:rPr lang="en-US" altLang="ja-JP" dirty="0" smtClean="0"/>
              <a:t>0~5</a:t>
            </a:r>
            <a:r>
              <a:rPr lang="ja-JP" altLang="en-US" dirty="0" smtClean="0"/>
              <a:t>の</a:t>
            </a:r>
            <a:r>
              <a:rPr lang="en-US" altLang="ja-JP" dirty="0" smtClean="0"/>
              <a:t>6</a:t>
            </a:r>
            <a:r>
              <a:rPr lang="ja-JP" altLang="en-US" dirty="0" smtClean="0"/>
              <a:t>段階で評価してもらい、</a:t>
            </a:r>
            <a:endParaRPr lang="en-US" altLang="ja-JP" dirty="0" smtClean="0"/>
          </a:p>
          <a:p>
            <a:pPr algn="l"/>
            <a:r>
              <a:rPr lang="ja-JP" altLang="en-US" dirty="0" smtClean="0"/>
              <a:t>健康保険に入った場合の結果（アウトカム変数）→</a:t>
            </a:r>
            <a:r>
              <a:rPr lang="en-US" altLang="ja-JP" dirty="0" smtClean="0"/>
              <a:t>Y</a:t>
            </a:r>
            <a:r>
              <a:rPr lang="en-US" altLang="ja-JP" sz="1600" dirty="0" smtClean="0"/>
              <a:t>1,i</a:t>
            </a:r>
          </a:p>
          <a:p>
            <a:pPr algn="l"/>
            <a:r>
              <a:rPr lang="ja-JP" altLang="en-US" dirty="0" smtClean="0"/>
              <a:t>健康保険に入らなかった場合の結果（アウトカム変数）→</a:t>
            </a:r>
            <a:r>
              <a:rPr lang="en-US" altLang="ja-JP" dirty="0" smtClean="0"/>
              <a:t>Y</a:t>
            </a:r>
            <a:r>
              <a:rPr lang="en-US" altLang="ja-JP" sz="1600" dirty="0" smtClean="0"/>
              <a:t>0,i</a:t>
            </a:r>
          </a:p>
          <a:p>
            <a:pPr algn="l"/>
            <a:r>
              <a:rPr lang="ja-JP" altLang="en-US" dirty="0" smtClean="0"/>
              <a:t>と表記。</a:t>
            </a:r>
            <a:endParaRPr lang="en-US" altLang="ja-JP" dirty="0" smtClean="0"/>
          </a:p>
          <a:p>
            <a:pPr algn="l"/>
            <a:endParaRPr lang="en-US" altLang="ja-JP" dirty="0" smtClean="0"/>
          </a:p>
          <a:p>
            <a:pPr algn="l"/>
            <a:endParaRPr kumimoji="1" lang="en-US" altLang="ja-JP" dirty="0"/>
          </a:p>
          <a:p>
            <a:pPr algn="l"/>
            <a:endParaRPr lang="en-US" altLang="ja-JP" dirty="0" smtClean="0"/>
          </a:p>
          <a:p>
            <a:pPr algn="l"/>
            <a:endParaRPr kumimoji="1" lang="en-US" altLang="ja-JP" dirty="0"/>
          </a:p>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Tree>
    <p:extLst>
      <p:ext uri="{BB962C8B-B14F-4D97-AF65-F5344CB8AC3E}">
        <p14:creationId xmlns:p14="http://schemas.microsoft.com/office/powerpoint/2010/main" val="358059877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822036" y="4470400"/>
            <a:ext cx="9144000" cy="2387600"/>
          </a:xfrm>
        </p:spPr>
        <p:txBody>
          <a:bodyPr/>
          <a:lstStyle/>
          <a:p>
            <a:endParaRPr kumimoji="1" lang="ja-JP" altLang="en-US" dirty="0"/>
          </a:p>
        </p:txBody>
      </p:sp>
      <p:sp>
        <p:nvSpPr>
          <p:cNvPr id="3" name="サブタイトル 2"/>
          <p:cNvSpPr>
            <a:spLocks noGrp="1"/>
          </p:cNvSpPr>
          <p:nvPr>
            <p:ph type="subTitle" idx="1"/>
          </p:nvPr>
        </p:nvSpPr>
        <p:spPr>
          <a:xfrm>
            <a:off x="1071418" y="1807661"/>
            <a:ext cx="9596582" cy="4535198"/>
          </a:xfrm>
        </p:spPr>
        <p:txBody>
          <a:bodyPr/>
          <a:lstStyle/>
          <a:p>
            <a:pPr algn="l"/>
            <a:endParaRPr kumimoji="1" lang="en-US" altLang="ja-JP" dirty="0"/>
          </a:p>
          <a:p>
            <a:pPr algn="l"/>
            <a:endParaRPr lang="en-US" altLang="ja-JP" dirty="0" smtClean="0"/>
          </a:p>
          <a:p>
            <a:pPr algn="l"/>
            <a:endParaRPr kumimoji="1" lang="en-US" altLang="ja-JP" dirty="0"/>
          </a:p>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graphicFrame>
        <p:nvGraphicFramePr>
          <p:cNvPr id="9" name="表 8"/>
          <p:cNvGraphicFramePr>
            <a:graphicFrameLocks noGrp="1"/>
          </p:cNvGraphicFramePr>
          <p:nvPr>
            <p:extLst>
              <p:ext uri="{D42A27DB-BD31-4B8C-83A1-F6EECF244321}">
                <p14:modId xmlns:p14="http://schemas.microsoft.com/office/powerpoint/2010/main" val="2565601899"/>
              </p:ext>
            </p:extLst>
          </p:nvPr>
        </p:nvGraphicFramePr>
        <p:xfrm>
          <a:off x="822036" y="1226012"/>
          <a:ext cx="9227128" cy="2875056"/>
        </p:xfrm>
        <a:graphic>
          <a:graphicData uri="http://schemas.openxmlformats.org/drawingml/2006/table">
            <a:tbl>
              <a:tblPr firstRow="1" bandRow="1">
                <a:tableStyleId>{F5AB1C69-6EDB-4FF4-983F-18BD219EF322}</a:tableStyleId>
              </a:tblPr>
              <a:tblGrid>
                <a:gridCol w="4739390">
                  <a:extLst>
                    <a:ext uri="{9D8B030D-6E8A-4147-A177-3AD203B41FA5}">
                      <a16:colId xmlns:a16="http://schemas.microsoft.com/office/drawing/2014/main" val="3619154467"/>
                    </a:ext>
                  </a:extLst>
                </a:gridCol>
                <a:gridCol w="2327752">
                  <a:extLst>
                    <a:ext uri="{9D8B030D-6E8A-4147-A177-3AD203B41FA5}">
                      <a16:colId xmlns:a16="http://schemas.microsoft.com/office/drawing/2014/main" val="2902829502"/>
                    </a:ext>
                  </a:extLst>
                </a:gridCol>
                <a:gridCol w="2159986">
                  <a:extLst>
                    <a:ext uri="{9D8B030D-6E8A-4147-A177-3AD203B41FA5}">
                      <a16:colId xmlns:a16="http://schemas.microsoft.com/office/drawing/2014/main" val="3813177613"/>
                    </a:ext>
                  </a:extLst>
                </a:gridCol>
              </a:tblGrid>
              <a:tr h="479176">
                <a:tc>
                  <a:txBody>
                    <a:bodyPr/>
                    <a:lstStyle/>
                    <a:p>
                      <a:endParaRPr kumimoji="1" lang="ja-JP" altLang="en-US" dirty="0"/>
                    </a:p>
                  </a:txBody>
                  <a:tcPr>
                    <a:solidFill>
                      <a:srgbClr val="1B98DA"/>
                    </a:solidFill>
                  </a:tcPr>
                </a:tc>
                <a:tc>
                  <a:txBody>
                    <a:bodyPr/>
                    <a:lstStyle/>
                    <a:p>
                      <a:pPr algn="ctr"/>
                      <a:r>
                        <a:rPr kumimoji="1" lang="en-US" altLang="ja-JP" dirty="0" smtClean="0"/>
                        <a:t>John</a:t>
                      </a:r>
                      <a:r>
                        <a:rPr kumimoji="1" lang="ja-JP" altLang="en-US" dirty="0" smtClean="0"/>
                        <a:t>君</a:t>
                      </a:r>
                      <a:endParaRPr kumimoji="1" lang="ja-JP" altLang="en-US" dirty="0"/>
                    </a:p>
                  </a:txBody>
                  <a:tcPr>
                    <a:solidFill>
                      <a:srgbClr val="1B98DA"/>
                    </a:solidFill>
                  </a:tcPr>
                </a:tc>
                <a:tc>
                  <a:txBody>
                    <a:bodyPr/>
                    <a:lstStyle/>
                    <a:p>
                      <a:pPr algn="ctr"/>
                      <a:r>
                        <a:rPr kumimoji="1" lang="en-US" altLang="ja-JP" dirty="0" smtClean="0"/>
                        <a:t>Maria</a:t>
                      </a:r>
                      <a:r>
                        <a:rPr kumimoji="1" lang="ja-JP" altLang="en-US" dirty="0" smtClean="0"/>
                        <a:t>さん</a:t>
                      </a:r>
                      <a:endParaRPr kumimoji="1" lang="ja-JP" altLang="en-US" dirty="0"/>
                    </a:p>
                  </a:txBody>
                  <a:tcPr>
                    <a:solidFill>
                      <a:srgbClr val="1B98DA"/>
                    </a:solidFill>
                  </a:tcPr>
                </a:tc>
                <a:extLst>
                  <a:ext uri="{0D108BD9-81ED-4DB2-BD59-A6C34878D82A}">
                    <a16:rowId xmlns:a16="http://schemas.microsoft.com/office/drawing/2014/main" val="2218491965"/>
                  </a:ext>
                </a:extLst>
              </a:tr>
              <a:tr h="479176">
                <a:tc>
                  <a:txBody>
                    <a:bodyPr/>
                    <a:lstStyle/>
                    <a:p>
                      <a:r>
                        <a:rPr kumimoji="1" lang="ja-JP" altLang="en-US" dirty="0" smtClean="0"/>
                        <a:t>被説明変数（アウトカム変数）：</a:t>
                      </a:r>
                      <a:r>
                        <a:rPr kumimoji="1" lang="en-US" altLang="ja-JP" dirty="0" smtClean="0"/>
                        <a:t>Y</a:t>
                      </a:r>
                      <a:r>
                        <a:rPr kumimoji="1" lang="en-US" altLang="ja-JP" sz="1200" dirty="0" smtClean="0"/>
                        <a:t>0,i</a:t>
                      </a:r>
                      <a:endParaRPr kumimoji="1" lang="ja-JP" altLang="en-US" dirty="0"/>
                    </a:p>
                  </a:txBody>
                  <a:tcPr/>
                </a:tc>
                <a:tc>
                  <a:txBody>
                    <a:bodyPr/>
                    <a:lstStyle/>
                    <a:p>
                      <a:pPr algn="ctr"/>
                      <a:r>
                        <a:rPr kumimoji="1" lang="ja-JP" altLang="en-US" dirty="0" smtClean="0"/>
                        <a:t>３</a:t>
                      </a:r>
                      <a:endParaRPr kumimoji="1" lang="en-US" altLang="ja-JP" dirty="0" smtClean="0"/>
                    </a:p>
                  </a:txBody>
                  <a:tcPr/>
                </a:tc>
                <a:tc>
                  <a:txBody>
                    <a:bodyPr/>
                    <a:lstStyle/>
                    <a:p>
                      <a:pPr algn="ctr"/>
                      <a:r>
                        <a:rPr kumimoji="1" lang="en-US" altLang="ja-JP" dirty="0" smtClean="0"/>
                        <a:t>5</a:t>
                      </a:r>
                      <a:endParaRPr kumimoji="1" lang="ja-JP" altLang="en-US" dirty="0"/>
                    </a:p>
                  </a:txBody>
                  <a:tcPr/>
                </a:tc>
                <a:extLst>
                  <a:ext uri="{0D108BD9-81ED-4DB2-BD59-A6C34878D82A}">
                    <a16:rowId xmlns:a16="http://schemas.microsoft.com/office/drawing/2014/main" val="3237544044"/>
                  </a:ext>
                </a:extLst>
              </a:tr>
              <a:tr h="4791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被説明変数（アウトカム変数）：</a:t>
                      </a:r>
                      <a:r>
                        <a:rPr kumimoji="1" lang="en-US" altLang="ja-JP" dirty="0" smtClean="0"/>
                        <a:t>Y</a:t>
                      </a:r>
                      <a:r>
                        <a:rPr kumimoji="1" lang="en-US" altLang="ja-JP" sz="1200" dirty="0" smtClean="0"/>
                        <a:t>1,i</a:t>
                      </a:r>
                      <a:endParaRPr kumimoji="1" lang="ja-JP" altLang="en-US" dirty="0" smtClean="0"/>
                    </a:p>
                  </a:txBody>
                  <a:tcPr/>
                </a:tc>
                <a:tc>
                  <a:txBody>
                    <a:bodyPr/>
                    <a:lstStyle/>
                    <a:p>
                      <a:pPr algn="ctr"/>
                      <a:r>
                        <a:rPr kumimoji="1" lang="en-US" altLang="ja-JP" dirty="0" smtClean="0"/>
                        <a:t>4</a:t>
                      </a:r>
                      <a:endParaRPr kumimoji="1" lang="ja-JP" altLang="en-US" dirty="0"/>
                    </a:p>
                  </a:txBody>
                  <a:tcPr/>
                </a:tc>
                <a:tc>
                  <a:txBody>
                    <a:bodyPr/>
                    <a:lstStyle/>
                    <a:p>
                      <a:pPr algn="ctr"/>
                      <a:r>
                        <a:rPr kumimoji="1" lang="en-US" altLang="ja-JP" dirty="0" smtClean="0"/>
                        <a:t>5</a:t>
                      </a:r>
                      <a:endParaRPr kumimoji="1" lang="ja-JP" altLang="en-US" dirty="0"/>
                    </a:p>
                  </a:txBody>
                  <a:tcPr/>
                </a:tc>
                <a:extLst>
                  <a:ext uri="{0D108BD9-81ED-4DB2-BD59-A6C34878D82A}">
                    <a16:rowId xmlns:a16="http://schemas.microsoft.com/office/drawing/2014/main" val="2908841087"/>
                  </a:ext>
                </a:extLst>
              </a:tr>
              <a:tr h="479176">
                <a:tc>
                  <a:txBody>
                    <a:bodyPr/>
                    <a:lstStyle/>
                    <a:p>
                      <a:r>
                        <a:rPr kumimoji="1" lang="ja-JP" altLang="en-US" dirty="0" smtClean="0"/>
                        <a:t>介入：</a:t>
                      </a:r>
                      <a:r>
                        <a:rPr kumimoji="1" lang="en-US" altLang="ja-JP" dirty="0" smtClean="0"/>
                        <a:t>D</a:t>
                      </a:r>
                      <a:r>
                        <a:rPr kumimoji="1" lang="en-US" altLang="ja-JP" sz="1200" dirty="0" smtClean="0"/>
                        <a:t>i</a:t>
                      </a:r>
                      <a:endParaRPr kumimoji="1" lang="ja-JP" altLang="en-US" dirty="0"/>
                    </a:p>
                  </a:txBody>
                  <a:tcPr/>
                </a:tc>
                <a:tc>
                  <a:txBody>
                    <a:bodyPr/>
                    <a:lstStyle/>
                    <a:p>
                      <a:pPr algn="ctr"/>
                      <a:r>
                        <a:rPr kumimoji="1" lang="en-US" altLang="ja-JP" dirty="0" smtClean="0"/>
                        <a:t>1</a:t>
                      </a:r>
                      <a:endParaRPr kumimoji="1" lang="ja-JP" altLang="en-US" dirty="0"/>
                    </a:p>
                  </a:txBody>
                  <a:tcPr/>
                </a:tc>
                <a:tc>
                  <a:txBody>
                    <a:bodyPr/>
                    <a:lstStyle/>
                    <a:p>
                      <a:pPr algn="ctr"/>
                      <a:r>
                        <a:rPr kumimoji="1" lang="en-US" altLang="ja-JP" dirty="0" smtClean="0"/>
                        <a:t>0</a:t>
                      </a:r>
                      <a:endParaRPr kumimoji="1" lang="ja-JP" altLang="en-US" dirty="0"/>
                    </a:p>
                  </a:txBody>
                  <a:tcPr/>
                </a:tc>
                <a:extLst>
                  <a:ext uri="{0D108BD9-81ED-4DB2-BD59-A6C34878D82A}">
                    <a16:rowId xmlns:a16="http://schemas.microsoft.com/office/drawing/2014/main" val="2792530680"/>
                  </a:ext>
                </a:extLst>
              </a:tr>
              <a:tr h="479176">
                <a:tc>
                  <a:txBody>
                    <a:bodyPr/>
                    <a:lstStyle/>
                    <a:p>
                      <a:r>
                        <a:rPr kumimoji="1" lang="ja-JP" altLang="en-US" dirty="0" smtClean="0"/>
                        <a:t>実際の被説明変数</a:t>
                      </a:r>
                      <a:endParaRPr kumimoji="1" lang="ja-JP" altLang="en-US" dirty="0"/>
                    </a:p>
                  </a:txBody>
                  <a:tcPr/>
                </a:tc>
                <a:tc>
                  <a:txBody>
                    <a:bodyPr/>
                    <a:lstStyle/>
                    <a:p>
                      <a:pPr algn="ctr"/>
                      <a:r>
                        <a:rPr kumimoji="1" lang="en-US" altLang="ja-JP" dirty="0" smtClean="0"/>
                        <a:t>4</a:t>
                      </a:r>
                      <a:endParaRPr kumimoji="1" lang="ja-JP" altLang="en-US" dirty="0"/>
                    </a:p>
                  </a:txBody>
                  <a:tcPr/>
                </a:tc>
                <a:tc>
                  <a:txBody>
                    <a:bodyPr/>
                    <a:lstStyle/>
                    <a:p>
                      <a:pPr algn="ctr"/>
                      <a:r>
                        <a:rPr kumimoji="1" lang="en-US" altLang="ja-JP" dirty="0" smtClean="0"/>
                        <a:t>5</a:t>
                      </a:r>
                      <a:endParaRPr kumimoji="1" lang="ja-JP" altLang="en-US" dirty="0"/>
                    </a:p>
                  </a:txBody>
                  <a:tcPr/>
                </a:tc>
                <a:extLst>
                  <a:ext uri="{0D108BD9-81ED-4DB2-BD59-A6C34878D82A}">
                    <a16:rowId xmlns:a16="http://schemas.microsoft.com/office/drawing/2014/main" val="4068306870"/>
                  </a:ext>
                </a:extLst>
              </a:tr>
              <a:tr h="4791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介入効果（</a:t>
                      </a:r>
                      <a:r>
                        <a:rPr kumimoji="1" lang="en-US" altLang="ja-JP" dirty="0" smtClean="0"/>
                        <a:t>Y</a:t>
                      </a:r>
                      <a:r>
                        <a:rPr kumimoji="1" lang="en-US" altLang="ja-JP" sz="1200" dirty="0" smtClean="0"/>
                        <a:t>1,i </a:t>
                      </a:r>
                      <a:r>
                        <a:rPr kumimoji="1" lang="ja-JP" altLang="en-US" sz="1200" dirty="0" err="1" smtClean="0"/>
                        <a:t>ー</a:t>
                      </a:r>
                      <a:r>
                        <a:rPr kumimoji="1" lang="ja-JP" altLang="en-US" sz="1200" dirty="0" smtClean="0"/>
                        <a:t> </a:t>
                      </a:r>
                      <a:r>
                        <a:rPr kumimoji="1" lang="en-US" altLang="ja-JP" dirty="0" smtClean="0"/>
                        <a:t>Y</a:t>
                      </a:r>
                      <a:r>
                        <a:rPr kumimoji="1" lang="en-US" altLang="ja-JP" sz="1200" dirty="0" smtClean="0"/>
                        <a:t>0,i</a:t>
                      </a:r>
                      <a:r>
                        <a:rPr kumimoji="1" lang="ja-JP" altLang="en-US" sz="1800" dirty="0" smtClean="0"/>
                        <a:t>）</a:t>
                      </a:r>
                      <a:endParaRPr kumimoji="1" lang="ja-JP" altLang="en-US" sz="2800" dirty="0" smtClean="0"/>
                    </a:p>
                  </a:txBody>
                  <a:tcPr/>
                </a:tc>
                <a:tc>
                  <a:txBody>
                    <a:bodyPr/>
                    <a:lstStyle/>
                    <a:p>
                      <a:pPr algn="ctr"/>
                      <a:r>
                        <a:rPr kumimoji="1" lang="en-US" altLang="ja-JP" dirty="0" smtClean="0"/>
                        <a:t>1</a:t>
                      </a:r>
                      <a:endParaRPr kumimoji="1" lang="ja-JP" altLang="en-US" dirty="0"/>
                    </a:p>
                  </a:txBody>
                  <a:tcPr/>
                </a:tc>
                <a:tc>
                  <a:txBody>
                    <a:bodyPr/>
                    <a:lstStyle/>
                    <a:p>
                      <a:pPr algn="ctr"/>
                      <a:r>
                        <a:rPr kumimoji="1" lang="en-US" altLang="ja-JP" dirty="0" smtClean="0"/>
                        <a:t>0</a:t>
                      </a:r>
                      <a:endParaRPr kumimoji="1" lang="ja-JP" altLang="en-US" dirty="0"/>
                    </a:p>
                  </a:txBody>
                  <a:tcPr/>
                </a:tc>
                <a:extLst>
                  <a:ext uri="{0D108BD9-81ED-4DB2-BD59-A6C34878D82A}">
                    <a16:rowId xmlns:a16="http://schemas.microsoft.com/office/drawing/2014/main" val="110450319"/>
                  </a:ext>
                </a:extLst>
              </a:tr>
            </a:tbl>
          </a:graphicData>
        </a:graphic>
      </p:graphicFrame>
      <p:sp>
        <p:nvSpPr>
          <p:cNvPr id="10" name="テキスト ボックス 9"/>
          <p:cNvSpPr txBox="1"/>
          <p:nvPr/>
        </p:nvSpPr>
        <p:spPr>
          <a:xfrm>
            <a:off x="960023" y="4660735"/>
            <a:ext cx="8608850" cy="646331"/>
          </a:xfrm>
          <a:prstGeom prst="rect">
            <a:avLst/>
          </a:prstGeom>
          <a:noFill/>
        </p:spPr>
        <p:txBody>
          <a:bodyPr wrap="square" rtlCol="0">
            <a:spAutoFit/>
          </a:bodyPr>
          <a:lstStyle/>
          <a:p>
            <a:r>
              <a:rPr kumimoji="1" lang="ja-JP" altLang="en-US" dirty="0" smtClean="0"/>
              <a:t>健康保険に入った＝介入を受けた（</a:t>
            </a:r>
            <a:r>
              <a:rPr kumimoji="1" lang="en-US" altLang="ja-JP" dirty="0" smtClean="0"/>
              <a:t>D</a:t>
            </a:r>
            <a:r>
              <a:rPr kumimoji="1" lang="en-US" altLang="ja-JP" sz="1200" dirty="0" smtClean="0"/>
              <a:t>i</a:t>
            </a:r>
            <a:r>
              <a:rPr kumimoji="1" lang="en-US" altLang="ja-JP" dirty="0" smtClean="0"/>
              <a:t>=1)</a:t>
            </a:r>
          </a:p>
          <a:p>
            <a:r>
              <a:rPr kumimoji="1" lang="ja-JP" altLang="en-US" dirty="0" smtClean="0"/>
              <a:t>健康保険に入らなかった＝介入を受けなかった（</a:t>
            </a:r>
            <a:r>
              <a:rPr kumimoji="1" lang="en-US" altLang="ja-JP" dirty="0" smtClean="0"/>
              <a:t>D</a:t>
            </a:r>
            <a:r>
              <a:rPr kumimoji="1" lang="en-US" altLang="ja-JP" sz="1200" dirty="0" smtClean="0"/>
              <a:t>i</a:t>
            </a:r>
            <a:r>
              <a:rPr kumimoji="1" lang="en-US" altLang="ja-JP" dirty="0" smtClean="0"/>
              <a:t>=0)</a:t>
            </a:r>
            <a:endParaRPr kumimoji="1" lang="ja-JP" altLang="en-US" dirty="0"/>
          </a:p>
        </p:txBody>
      </p:sp>
    </p:spTree>
    <p:extLst>
      <p:ext uri="{BB962C8B-B14F-4D97-AF65-F5344CB8AC3E}">
        <p14:creationId xmlns:p14="http://schemas.microsoft.com/office/powerpoint/2010/main" val="28376109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822036" y="4470400"/>
            <a:ext cx="9144000" cy="2387600"/>
          </a:xfrm>
        </p:spPr>
        <p:txBody>
          <a:bodyPr/>
          <a:lstStyle/>
          <a:p>
            <a:endParaRPr kumimoji="1" lang="ja-JP" altLang="en-US" dirty="0"/>
          </a:p>
        </p:txBody>
      </p:sp>
      <p:sp>
        <p:nvSpPr>
          <p:cNvPr id="3" name="サブタイトル 2"/>
          <p:cNvSpPr>
            <a:spLocks noGrp="1"/>
          </p:cNvSpPr>
          <p:nvPr>
            <p:ph type="subTitle" idx="1"/>
          </p:nvPr>
        </p:nvSpPr>
        <p:spPr>
          <a:xfrm>
            <a:off x="1071418" y="1807661"/>
            <a:ext cx="9596582" cy="4535198"/>
          </a:xfrm>
        </p:spPr>
        <p:txBody>
          <a:bodyPr/>
          <a:lstStyle/>
          <a:p>
            <a:pPr algn="l"/>
            <a:endParaRPr kumimoji="1" lang="en-US" altLang="ja-JP" dirty="0"/>
          </a:p>
          <a:p>
            <a:pPr algn="l"/>
            <a:endParaRPr lang="en-US" altLang="ja-JP" dirty="0" smtClean="0"/>
          </a:p>
          <a:p>
            <a:pPr algn="l"/>
            <a:endParaRPr kumimoji="1" lang="en-US" altLang="ja-JP" dirty="0"/>
          </a:p>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graphicFrame>
        <p:nvGraphicFramePr>
          <p:cNvPr id="9" name="表 8"/>
          <p:cNvGraphicFramePr>
            <a:graphicFrameLocks noGrp="1"/>
          </p:cNvGraphicFramePr>
          <p:nvPr>
            <p:extLst>
              <p:ext uri="{D42A27DB-BD31-4B8C-83A1-F6EECF244321}">
                <p14:modId xmlns:p14="http://schemas.microsoft.com/office/powerpoint/2010/main" val="1214871036"/>
              </p:ext>
            </p:extLst>
          </p:nvPr>
        </p:nvGraphicFramePr>
        <p:xfrm>
          <a:off x="822036" y="1226012"/>
          <a:ext cx="9227128" cy="2875056"/>
        </p:xfrm>
        <a:graphic>
          <a:graphicData uri="http://schemas.openxmlformats.org/drawingml/2006/table">
            <a:tbl>
              <a:tblPr firstRow="1" bandRow="1">
                <a:tableStyleId>{F5AB1C69-6EDB-4FF4-983F-18BD219EF322}</a:tableStyleId>
              </a:tblPr>
              <a:tblGrid>
                <a:gridCol w="4739390">
                  <a:extLst>
                    <a:ext uri="{9D8B030D-6E8A-4147-A177-3AD203B41FA5}">
                      <a16:colId xmlns:a16="http://schemas.microsoft.com/office/drawing/2014/main" val="3619154467"/>
                    </a:ext>
                  </a:extLst>
                </a:gridCol>
                <a:gridCol w="2327752">
                  <a:extLst>
                    <a:ext uri="{9D8B030D-6E8A-4147-A177-3AD203B41FA5}">
                      <a16:colId xmlns:a16="http://schemas.microsoft.com/office/drawing/2014/main" val="2902829502"/>
                    </a:ext>
                  </a:extLst>
                </a:gridCol>
                <a:gridCol w="2159986">
                  <a:extLst>
                    <a:ext uri="{9D8B030D-6E8A-4147-A177-3AD203B41FA5}">
                      <a16:colId xmlns:a16="http://schemas.microsoft.com/office/drawing/2014/main" val="3813177613"/>
                    </a:ext>
                  </a:extLst>
                </a:gridCol>
              </a:tblGrid>
              <a:tr h="479176">
                <a:tc>
                  <a:txBody>
                    <a:bodyPr/>
                    <a:lstStyle/>
                    <a:p>
                      <a:endParaRPr kumimoji="1" lang="ja-JP" altLang="en-US" dirty="0"/>
                    </a:p>
                  </a:txBody>
                  <a:tcPr>
                    <a:solidFill>
                      <a:srgbClr val="1B98DA"/>
                    </a:solidFill>
                  </a:tcPr>
                </a:tc>
                <a:tc>
                  <a:txBody>
                    <a:bodyPr/>
                    <a:lstStyle/>
                    <a:p>
                      <a:pPr algn="ctr"/>
                      <a:r>
                        <a:rPr kumimoji="1" lang="en-US" altLang="ja-JP" dirty="0" smtClean="0"/>
                        <a:t>John</a:t>
                      </a:r>
                      <a:r>
                        <a:rPr kumimoji="1" lang="ja-JP" altLang="en-US" dirty="0" smtClean="0"/>
                        <a:t>君</a:t>
                      </a:r>
                      <a:endParaRPr kumimoji="1" lang="ja-JP" altLang="en-US" dirty="0"/>
                    </a:p>
                  </a:txBody>
                  <a:tcPr>
                    <a:solidFill>
                      <a:srgbClr val="1B98DA"/>
                    </a:solidFill>
                  </a:tcPr>
                </a:tc>
                <a:tc>
                  <a:txBody>
                    <a:bodyPr/>
                    <a:lstStyle/>
                    <a:p>
                      <a:pPr algn="ctr"/>
                      <a:r>
                        <a:rPr kumimoji="1" lang="en-US" altLang="ja-JP" dirty="0" smtClean="0"/>
                        <a:t>Maria</a:t>
                      </a:r>
                      <a:r>
                        <a:rPr kumimoji="1" lang="ja-JP" altLang="en-US" dirty="0" smtClean="0"/>
                        <a:t>さん</a:t>
                      </a:r>
                      <a:endParaRPr kumimoji="1" lang="ja-JP" altLang="en-US" dirty="0"/>
                    </a:p>
                  </a:txBody>
                  <a:tcPr>
                    <a:solidFill>
                      <a:srgbClr val="1B98DA"/>
                    </a:solidFill>
                  </a:tcPr>
                </a:tc>
                <a:extLst>
                  <a:ext uri="{0D108BD9-81ED-4DB2-BD59-A6C34878D82A}">
                    <a16:rowId xmlns:a16="http://schemas.microsoft.com/office/drawing/2014/main" val="2218491965"/>
                  </a:ext>
                </a:extLst>
              </a:tr>
              <a:tr h="479176">
                <a:tc>
                  <a:txBody>
                    <a:bodyPr/>
                    <a:lstStyle/>
                    <a:p>
                      <a:r>
                        <a:rPr kumimoji="1" lang="ja-JP" altLang="en-US" dirty="0" smtClean="0"/>
                        <a:t>被説明変数（アウトカム変数）：</a:t>
                      </a:r>
                      <a:r>
                        <a:rPr kumimoji="1" lang="en-US" altLang="ja-JP" dirty="0" smtClean="0"/>
                        <a:t>Y</a:t>
                      </a:r>
                      <a:r>
                        <a:rPr kumimoji="1" lang="en-US" altLang="ja-JP" sz="1200" dirty="0" smtClean="0"/>
                        <a:t>0,i</a:t>
                      </a:r>
                      <a:endParaRPr kumimoji="1" lang="ja-JP" altLang="en-US" dirty="0"/>
                    </a:p>
                  </a:txBody>
                  <a:tcPr/>
                </a:tc>
                <a:tc>
                  <a:txBody>
                    <a:bodyPr/>
                    <a:lstStyle/>
                    <a:p>
                      <a:pPr algn="ctr"/>
                      <a:endParaRPr kumimoji="1" lang="en-US" altLang="ja-JP" dirty="0" smtClean="0"/>
                    </a:p>
                  </a:txBody>
                  <a:tcPr/>
                </a:tc>
                <a:tc>
                  <a:txBody>
                    <a:bodyPr/>
                    <a:lstStyle/>
                    <a:p>
                      <a:pPr algn="ctr"/>
                      <a:r>
                        <a:rPr kumimoji="1" lang="en-US" altLang="ja-JP" dirty="0" smtClean="0"/>
                        <a:t>5</a:t>
                      </a:r>
                      <a:endParaRPr kumimoji="1" lang="ja-JP" altLang="en-US" dirty="0"/>
                    </a:p>
                  </a:txBody>
                  <a:tcPr/>
                </a:tc>
                <a:extLst>
                  <a:ext uri="{0D108BD9-81ED-4DB2-BD59-A6C34878D82A}">
                    <a16:rowId xmlns:a16="http://schemas.microsoft.com/office/drawing/2014/main" val="3237544044"/>
                  </a:ext>
                </a:extLst>
              </a:tr>
              <a:tr h="4791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被説明変数（アウトカム変数）：</a:t>
                      </a:r>
                      <a:r>
                        <a:rPr kumimoji="1" lang="en-US" altLang="ja-JP" dirty="0" smtClean="0"/>
                        <a:t>Y</a:t>
                      </a:r>
                      <a:r>
                        <a:rPr kumimoji="1" lang="en-US" altLang="ja-JP" sz="1200" dirty="0" smtClean="0"/>
                        <a:t>1,i</a:t>
                      </a:r>
                      <a:endParaRPr kumimoji="1" lang="ja-JP" altLang="en-US" dirty="0" smtClean="0"/>
                    </a:p>
                  </a:txBody>
                  <a:tcPr/>
                </a:tc>
                <a:tc>
                  <a:txBody>
                    <a:bodyPr/>
                    <a:lstStyle/>
                    <a:p>
                      <a:pPr algn="ctr"/>
                      <a:r>
                        <a:rPr kumimoji="1" lang="en-US" altLang="ja-JP" dirty="0" smtClean="0"/>
                        <a:t>4</a:t>
                      </a:r>
                      <a:endParaRPr kumimoji="1" lang="ja-JP" altLang="en-US" dirty="0"/>
                    </a:p>
                  </a:txBody>
                  <a:tcPr/>
                </a:tc>
                <a:tc>
                  <a:txBody>
                    <a:bodyPr/>
                    <a:lstStyle/>
                    <a:p>
                      <a:pPr algn="ctr"/>
                      <a:endParaRPr kumimoji="1" lang="ja-JP" altLang="en-US" dirty="0"/>
                    </a:p>
                  </a:txBody>
                  <a:tcPr/>
                </a:tc>
                <a:extLst>
                  <a:ext uri="{0D108BD9-81ED-4DB2-BD59-A6C34878D82A}">
                    <a16:rowId xmlns:a16="http://schemas.microsoft.com/office/drawing/2014/main" val="2908841087"/>
                  </a:ext>
                </a:extLst>
              </a:tr>
              <a:tr h="479176">
                <a:tc>
                  <a:txBody>
                    <a:bodyPr/>
                    <a:lstStyle/>
                    <a:p>
                      <a:r>
                        <a:rPr kumimoji="1" lang="ja-JP" altLang="en-US" dirty="0" smtClean="0"/>
                        <a:t>介入：</a:t>
                      </a:r>
                      <a:r>
                        <a:rPr kumimoji="1" lang="en-US" altLang="ja-JP" dirty="0" smtClean="0"/>
                        <a:t>D</a:t>
                      </a:r>
                      <a:r>
                        <a:rPr kumimoji="1" lang="en-US" altLang="ja-JP" sz="1200" dirty="0" smtClean="0"/>
                        <a:t>i</a:t>
                      </a:r>
                      <a:endParaRPr kumimoji="1" lang="ja-JP" altLang="en-US" dirty="0"/>
                    </a:p>
                  </a:txBody>
                  <a:tcPr/>
                </a:tc>
                <a:tc>
                  <a:txBody>
                    <a:bodyPr/>
                    <a:lstStyle/>
                    <a:p>
                      <a:pPr algn="ctr"/>
                      <a:r>
                        <a:rPr kumimoji="1" lang="en-US" altLang="ja-JP" dirty="0" smtClean="0"/>
                        <a:t>1</a:t>
                      </a:r>
                      <a:endParaRPr kumimoji="1" lang="ja-JP" altLang="en-US" dirty="0"/>
                    </a:p>
                  </a:txBody>
                  <a:tcPr/>
                </a:tc>
                <a:tc>
                  <a:txBody>
                    <a:bodyPr/>
                    <a:lstStyle/>
                    <a:p>
                      <a:pPr algn="ctr"/>
                      <a:r>
                        <a:rPr kumimoji="1" lang="en-US" altLang="ja-JP" dirty="0" smtClean="0"/>
                        <a:t>0</a:t>
                      </a:r>
                      <a:endParaRPr kumimoji="1" lang="ja-JP" altLang="en-US" dirty="0"/>
                    </a:p>
                  </a:txBody>
                  <a:tcPr/>
                </a:tc>
                <a:extLst>
                  <a:ext uri="{0D108BD9-81ED-4DB2-BD59-A6C34878D82A}">
                    <a16:rowId xmlns:a16="http://schemas.microsoft.com/office/drawing/2014/main" val="2792530680"/>
                  </a:ext>
                </a:extLst>
              </a:tr>
              <a:tr h="479176">
                <a:tc>
                  <a:txBody>
                    <a:bodyPr/>
                    <a:lstStyle/>
                    <a:p>
                      <a:r>
                        <a:rPr kumimoji="1" lang="ja-JP" altLang="en-US" dirty="0" smtClean="0"/>
                        <a:t>実際の被説明変数</a:t>
                      </a:r>
                      <a:endParaRPr kumimoji="1" lang="ja-JP" altLang="en-US" dirty="0"/>
                    </a:p>
                  </a:txBody>
                  <a:tcPr/>
                </a:tc>
                <a:tc>
                  <a:txBody>
                    <a:bodyPr/>
                    <a:lstStyle/>
                    <a:p>
                      <a:pPr algn="ctr"/>
                      <a:r>
                        <a:rPr kumimoji="1" lang="en-US" altLang="ja-JP" dirty="0" smtClean="0"/>
                        <a:t>4</a:t>
                      </a:r>
                      <a:endParaRPr kumimoji="1" lang="ja-JP" altLang="en-US" dirty="0"/>
                    </a:p>
                  </a:txBody>
                  <a:tcPr/>
                </a:tc>
                <a:tc>
                  <a:txBody>
                    <a:bodyPr/>
                    <a:lstStyle/>
                    <a:p>
                      <a:pPr algn="ctr"/>
                      <a:r>
                        <a:rPr kumimoji="1" lang="en-US" altLang="ja-JP" dirty="0" smtClean="0"/>
                        <a:t>5</a:t>
                      </a:r>
                      <a:endParaRPr kumimoji="1" lang="ja-JP" altLang="en-US" dirty="0"/>
                    </a:p>
                  </a:txBody>
                  <a:tcPr/>
                </a:tc>
                <a:extLst>
                  <a:ext uri="{0D108BD9-81ED-4DB2-BD59-A6C34878D82A}">
                    <a16:rowId xmlns:a16="http://schemas.microsoft.com/office/drawing/2014/main" val="4068306870"/>
                  </a:ext>
                </a:extLst>
              </a:tr>
              <a:tr h="4791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介入効果（</a:t>
                      </a:r>
                      <a:r>
                        <a:rPr kumimoji="1" lang="en-US" altLang="ja-JP" dirty="0" smtClean="0"/>
                        <a:t>Y</a:t>
                      </a:r>
                      <a:r>
                        <a:rPr kumimoji="1" lang="en-US" altLang="ja-JP" sz="1200" dirty="0" smtClean="0"/>
                        <a:t>1,i </a:t>
                      </a:r>
                      <a:r>
                        <a:rPr kumimoji="1" lang="ja-JP" altLang="en-US" sz="1200" dirty="0" err="1" smtClean="0"/>
                        <a:t>ー</a:t>
                      </a:r>
                      <a:r>
                        <a:rPr kumimoji="1" lang="ja-JP" altLang="en-US" sz="1200" dirty="0" smtClean="0"/>
                        <a:t> </a:t>
                      </a:r>
                      <a:r>
                        <a:rPr kumimoji="1" lang="en-US" altLang="ja-JP" dirty="0" smtClean="0"/>
                        <a:t>Y</a:t>
                      </a:r>
                      <a:r>
                        <a:rPr kumimoji="1" lang="en-US" altLang="ja-JP" sz="1200" dirty="0" smtClean="0"/>
                        <a:t>0,i</a:t>
                      </a:r>
                      <a:r>
                        <a:rPr kumimoji="1" lang="ja-JP" altLang="en-US" sz="1800" dirty="0" smtClean="0"/>
                        <a:t>）</a:t>
                      </a:r>
                      <a:endParaRPr kumimoji="1" lang="ja-JP" altLang="en-US" sz="2800" dirty="0" smtClean="0"/>
                    </a:p>
                  </a:txBody>
                  <a:tcPr/>
                </a:tc>
                <a:tc>
                  <a:txBody>
                    <a:bodyPr/>
                    <a:lstStyle/>
                    <a:p>
                      <a:pPr algn="ctr"/>
                      <a:r>
                        <a:rPr kumimoji="1" lang="en-US" altLang="ja-JP" dirty="0" smtClean="0"/>
                        <a:t>1</a:t>
                      </a:r>
                      <a:endParaRPr kumimoji="1" lang="ja-JP" altLang="en-US" dirty="0"/>
                    </a:p>
                  </a:txBody>
                  <a:tcPr/>
                </a:tc>
                <a:tc>
                  <a:txBody>
                    <a:bodyPr/>
                    <a:lstStyle/>
                    <a:p>
                      <a:pPr algn="ctr"/>
                      <a:r>
                        <a:rPr kumimoji="1" lang="en-US" altLang="ja-JP" dirty="0" smtClean="0"/>
                        <a:t>0</a:t>
                      </a:r>
                      <a:endParaRPr kumimoji="1" lang="ja-JP" altLang="en-US" dirty="0"/>
                    </a:p>
                  </a:txBody>
                  <a:tcPr/>
                </a:tc>
                <a:extLst>
                  <a:ext uri="{0D108BD9-81ED-4DB2-BD59-A6C34878D82A}">
                    <a16:rowId xmlns:a16="http://schemas.microsoft.com/office/drawing/2014/main" val="110450319"/>
                  </a:ext>
                </a:extLst>
              </a:tr>
            </a:tbl>
          </a:graphicData>
        </a:graphic>
      </p:graphicFrame>
      <p:sp>
        <p:nvSpPr>
          <p:cNvPr id="10" name="テキスト ボックス 9"/>
          <p:cNvSpPr txBox="1"/>
          <p:nvPr/>
        </p:nvSpPr>
        <p:spPr>
          <a:xfrm>
            <a:off x="960022" y="4660735"/>
            <a:ext cx="9931497" cy="2031325"/>
          </a:xfrm>
          <a:prstGeom prst="rect">
            <a:avLst/>
          </a:prstGeom>
          <a:noFill/>
        </p:spPr>
        <p:txBody>
          <a:bodyPr wrap="square" rtlCol="0">
            <a:spAutoFit/>
          </a:bodyPr>
          <a:lstStyle/>
          <a:p>
            <a:r>
              <a:rPr kumimoji="1" lang="ja-JP" altLang="en-US" dirty="0" smtClean="0"/>
              <a:t>健康保険に入った＝介入を受けた（</a:t>
            </a:r>
            <a:r>
              <a:rPr kumimoji="1" lang="en-US" altLang="ja-JP" dirty="0" smtClean="0"/>
              <a:t>D</a:t>
            </a:r>
            <a:r>
              <a:rPr kumimoji="1" lang="en-US" altLang="ja-JP" sz="1200" dirty="0" smtClean="0"/>
              <a:t>i</a:t>
            </a:r>
            <a:r>
              <a:rPr kumimoji="1" lang="en-US" altLang="ja-JP" dirty="0" smtClean="0"/>
              <a:t>=1)</a:t>
            </a:r>
          </a:p>
          <a:p>
            <a:r>
              <a:rPr kumimoji="1" lang="ja-JP" altLang="en-US" dirty="0" smtClean="0"/>
              <a:t>健康保険に入らなかった＝介入を受けなかった（</a:t>
            </a:r>
            <a:r>
              <a:rPr kumimoji="1" lang="en-US" altLang="ja-JP" dirty="0" smtClean="0"/>
              <a:t>D</a:t>
            </a:r>
            <a:r>
              <a:rPr kumimoji="1" lang="en-US" altLang="ja-JP" sz="1200" dirty="0" smtClean="0"/>
              <a:t>i</a:t>
            </a:r>
            <a:r>
              <a:rPr kumimoji="1" lang="en-US" altLang="ja-JP" dirty="0" smtClean="0"/>
              <a:t>=0)</a:t>
            </a:r>
          </a:p>
          <a:p>
            <a:endParaRPr lang="en-US" altLang="ja-JP" dirty="0"/>
          </a:p>
          <a:p>
            <a:r>
              <a:rPr kumimoji="1" lang="ja-JP" altLang="en-US" sz="2400" b="1" dirty="0" smtClean="0"/>
              <a:t>実際に分かっているのは</a:t>
            </a:r>
            <a:r>
              <a:rPr kumimoji="1" lang="en-US" altLang="ja-JP" sz="2400" b="1" dirty="0" smtClean="0"/>
              <a:t>Y</a:t>
            </a:r>
            <a:r>
              <a:rPr kumimoji="1" lang="en-US" altLang="ja-JP" sz="1600" b="1" dirty="0" smtClean="0"/>
              <a:t>1,john</a:t>
            </a:r>
            <a:r>
              <a:rPr kumimoji="1" lang="ja-JP" altLang="en-US" sz="2400" b="1" dirty="0" smtClean="0"/>
              <a:t>と</a:t>
            </a:r>
            <a:r>
              <a:rPr kumimoji="1" lang="en-US" altLang="ja-JP" sz="2400" b="1" dirty="0" smtClean="0"/>
              <a:t>Y</a:t>
            </a:r>
            <a:r>
              <a:rPr kumimoji="1" lang="en-US" altLang="ja-JP" sz="1600" b="1" dirty="0" smtClean="0"/>
              <a:t>0,maria</a:t>
            </a:r>
            <a:r>
              <a:rPr kumimoji="1" lang="ja-JP" altLang="en-US" sz="2400" b="1" dirty="0" smtClean="0"/>
              <a:t>のみであることに注意！</a:t>
            </a:r>
            <a:endParaRPr kumimoji="1" lang="en-US" altLang="ja-JP" sz="2400" b="1" dirty="0" smtClean="0"/>
          </a:p>
          <a:p>
            <a:r>
              <a:rPr kumimoji="1" lang="ja-JP" altLang="en-US" sz="2400" dirty="0" smtClean="0"/>
              <a:t>つまり、片方の道を選ぶともう片方の道を選んだときの結果は分からない。（「因果的推論の根本問題」）</a:t>
            </a:r>
            <a:endParaRPr kumimoji="1" lang="en-US" altLang="ja-JP" sz="2400" dirty="0" smtClean="0"/>
          </a:p>
        </p:txBody>
      </p:sp>
    </p:spTree>
    <p:extLst>
      <p:ext uri="{BB962C8B-B14F-4D97-AF65-F5344CB8AC3E}">
        <p14:creationId xmlns:p14="http://schemas.microsoft.com/office/powerpoint/2010/main" val="21720396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877455" y="4946585"/>
            <a:ext cx="8229599" cy="1659294"/>
          </a:xfrm>
        </p:spPr>
        <p:txBody>
          <a:bodyPr>
            <a:normAutofit/>
          </a:bodyPr>
          <a:lstStyle/>
          <a:p>
            <a:pPr algn="l"/>
            <a:r>
              <a:rPr kumimoji="1" lang="en-US" altLang="ja-JP" sz="1800" dirty="0" smtClean="0"/>
              <a:t>※</a:t>
            </a:r>
            <a:r>
              <a:rPr kumimoji="1" lang="ja-JP" altLang="en-US" sz="1800" dirty="0" smtClean="0"/>
              <a:t>「</a:t>
            </a:r>
            <a:r>
              <a:rPr kumimoji="1" lang="en-US" altLang="ja-JP" sz="1800" dirty="0" smtClean="0"/>
              <a:t>Python</a:t>
            </a:r>
            <a:r>
              <a:rPr kumimoji="1" lang="ja-JP" altLang="en-US" sz="1800" dirty="0" smtClean="0"/>
              <a:t>を用いた実践」では</a:t>
            </a:r>
            <a:r>
              <a:rPr lang="en-US" altLang="ja-JP" sz="1800" dirty="0" err="1"/>
              <a:t>Jupyter</a:t>
            </a:r>
            <a:r>
              <a:rPr lang="en-US" altLang="ja-JP" sz="1800" dirty="0"/>
              <a:t> Notebook</a:t>
            </a:r>
            <a:r>
              <a:rPr lang="ja-JP" altLang="en-US" sz="1800" dirty="0"/>
              <a:t>または</a:t>
            </a:r>
            <a:r>
              <a:rPr lang="en-US" altLang="ja-JP" sz="1800" dirty="0"/>
              <a:t>Google </a:t>
            </a:r>
            <a:r>
              <a:rPr lang="en-US" altLang="ja-JP" sz="1800" dirty="0" err="1"/>
              <a:t>Colaboratory</a:t>
            </a:r>
            <a:r>
              <a:rPr lang="ja-JP" altLang="en-US" sz="1800" dirty="0"/>
              <a:t>を使用して、演習に</a:t>
            </a:r>
            <a:r>
              <a:rPr lang="ja-JP" altLang="en-US" sz="1800" dirty="0" smtClean="0"/>
              <a:t>取り組みます。</a:t>
            </a:r>
            <a:endParaRPr lang="en-US" altLang="ja-JP" sz="1800" dirty="0" smtClean="0"/>
          </a:p>
          <a:p>
            <a:pPr algn="l"/>
            <a:r>
              <a:rPr kumimoji="1" lang="en-US" altLang="ja-JP" sz="1800" dirty="0" smtClean="0"/>
              <a:t>PC</a:t>
            </a:r>
            <a:r>
              <a:rPr kumimoji="1" lang="ja-JP" altLang="en-US" sz="1800" dirty="0" smtClean="0"/>
              <a:t>の設定ができていない方はスタッフが担当いたしますので、休憩時間等にお声かけください。</a:t>
            </a:r>
            <a:endParaRPr kumimoji="1" lang="ja-JP" altLang="en-US" sz="1800"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4" y="332509"/>
            <a:ext cx="9901384" cy="584775"/>
          </a:xfrm>
          <a:prstGeom prst="rect">
            <a:avLst/>
          </a:prstGeom>
          <a:noFill/>
        </p:spPr>
        <p:txBody>
          <a:bodyPr wrap="square" rtlCol="0">
            <a:spAutoFit/>
          </a:bodyPr>
          <a:lstStyle/>
          <a:p>
            <a:r>
              <a:rPr kumimoji="1" lang="ja-JP" altLang="en-US" sz="3200" dirty="0" smtClean="0"/>
              <a:t>本日のタイムテーブル</a:t>
            </a:r>
            <a:endParaRPr kumimoji="1" lang="ja-JP" altLang="en-US" sz="3200" dirty="0"/>
          </a:p>
        </p:txBody>
      </p:sp>
      <p:graphicFrame>
        <p:nvGraphicFramePr>
          <p:cNvPr id="6" name="表 5"/>
          <p:cNvGraphicFramePr>
            <a:graphicFrameLocks noGrp="1"/>
          </p:cNvGraphicFramePr>
          <p:nvPr>
            <p:extLst>
              <p:ext uri="{D42A27DB-BD31-4B8C-83A1-F6EECF244321}">
                <p14:modId xmlns:p14="http://schemas.microsoft.com/office/powerpoint/2010/main" val="706100619"/>
              </p:ext>
            </p:extLst>
          </p:nvPr>
        </p:nvGraphicFramePr>
        <p:xfrm>
          <a:off x="877455" y="1389064"/>
          <a:ext cx="8876146" cy="3085741"/>
        </p:xfrm>
        <a:graphic>
          <a:graphicData uri="http://schemas.openxmlformats.org/drawingml/2006/table">
            <a:tbl>
              <a:tblPr firstRow="1" bandRow="1">
                <a:tableStyleId>{F5AB1C69-6EDB-4FF4-983F-18BD219EF322}</a:tableStyleId>
              </a:tblPr>
              <a:tblGrid>
                <a:gridCol w="1896267">
                  <a:extLst>
                    <a:ext uri="{9D8B030D-6E8A-4147-A177-3AD203B41FA5}">
                      <a16:colId xmlns:a16="http://schemas.microsoft.com/office/drawing/2014/main" val="3963919715"/>
                    </a:ext>
                  </a:extLst>
                </a:gridCol>
                <a:gridCol w="6979879">
                  <a:extLst>
                    <a:ext uri="{9D8B030D-6E8A-4147-A177-3AD203B41FA5}">
                      <a16:colId xmlns:a16="http://schemas.microsoft.com/office/drawing/2014/main" val="4035348529"/>
                    </a:ext>
                  </a:extLst>
                </a:gridCol>
              </a:tblGrid>
              <a:tr h="520229">
                <a:tc>
                  <a:txBody>
                    <a:bodyPr/>
                    <a:lstStyle/>
                    <a:p>
                      <a:pPr algn="ctr"/>
                      <a:r>
                        <a:rPr kumimoji="1" lang="ja-JP" altLang="en-US" dirty="0" smtClean="0"/>
                        <a:t>時間</a:t>
                      </a:r>
                      <a:endParaRPr kumimoji="1" lang="ja-JP" altLang="en-US" dirty="0"/>
                    </a:p>
                  </a:txBody>
                  <a:tcPr>
                    <a:solidFill>
                      <a:srgbClr val="1B98DA"/>
                    </a:solidFill>
                  </a:tcPr>
                </a:tc>
                <a:tc>
                  <a:txBody>
                    <a:bodyPr/>
                    <a:lstStyle/>
                    <a:p>
                      <a:pPr algn="ctr"/>
                      <a:r>
                        <a:rPr kumimoji="1" lang="ja-JP" altLang="en-US" dirty="0" smtClean="0"/>
                        <a:t>内容</a:t>
                      </a:r>
                      <a:endParaRPr kumimoji="1" lang="ja-JP" altLang="en-US" dirty="0"/>
                    </a:p>
                  </a:txBody>
                  <a:tcPr>
                    <a:solidFill>
                      <a:srgbClr val="1B98DA"/>
                    </a:solidFill>
                  </a:tcPr>
                </a:tc>
                <a:extLst>
                  <a:ext uri="{0D108BD9-81ED-4DB2-BD59-A6C34878D82A}">
                    <a16:rowId xmlns:a16="http://schemas.microsoft.com/office/drawing/2014/main" val="1626403792"/>
                  </a:ext>
                </a:extLst>
              </a:tr>
              <a:tr h="1282756">
                <a:tc>
                  <a:txBody>
                    <a:bodyPr/>
                    <a:lstStyle/>
                    <a:p>
                      <a:pPr algn="ctr"/>
                      <a:r>
                        <a:rPr kumimoji="1" lang="en-US" altLang="ja-JP" dirty="0" smtClean="0"/>
                        <a:t>13:00</a:t>
                      </a:r>
                    </a:p>
                    <a:p>
                      <a:pPr algn="ctr"/>
                      <a:r>
                        <a:rPr kumimoji="1" lang="ja-JP" altLang="en-US" dirty="0" smtClean="0"/>
                        <a:t>～</a:t>
                      </a:r>
                      <a:endParaRPr kumimoji="1" lang="en-US" altLang="ja-JP" dirty="0" smtClean="0"/>
                    </a:p>
                    <a:p>
                      <a:pPr algn="ctr"/>
                      <a:r>
                        <a:rPr kumimoji="1" lang="en-US" altLang="ja-JP" dirty="0" smtClean="0"/>
                        <a:t>15:00</a:t>
                      </a:r>
                      <a:endParaRPr kumimoji="1" lang="ja-JP" altLang="en-US" dirty="0"/>
                    </a:p>
                  </a:txBody>
                  <a:tcPr/>
                </a:tc>
                <a:tc>
                  <a:txBody>
                    <a:bodyPr/>
                    <a:lstStyle/>
                    <a:p>
                      <a:pPr algn="ctr"/>
                      <a:endParaRPr kumimoji="1" lang="en-US" altLang="ja-JP" dirty="0" smtClean="0"/>
                    </a:p>
                    <a:p>
                      <a:pPr algn="ctr"/>
                      <a:r>
                        <a:rPr kumimoji="1" lang="ja-JP" altLang="en-US" dirty="0" smtClean="0"/>
                        <a:t>回帰分析・仮説検定の基本的な考え方</a:t>
                      </a:r>
                      <a:endParaRPr kumimoji="1" lang="ja-JP" altLang="en-US" dirty="0"/>
                    </a:p>
                  </a:txBody>
                  <a:tcPr/>
                </a:tc>
                <a:extLst>
                  <a:ext uri="{0D108BD9-81ED-4DB2-BD59-A6C34878D82A}">
                    <a16:rowId xmlns:a16="http://schemas.microsoft.com/office/drawing/2014/main" val="787679203"/>
                  </a:ext>
                </a:extLst>
              </a:tr>
              <a:tr h="1282756">
                <a:tc>
                  <a:txBody>
                    <a:bodyPr/>
                    <a:lstStyle/>
                    <a:p>
                      <a:pPr algn="ctr"/>
                      <a:r>
                        <a:rPr kumimoji="1" lang="en-US" altLang="ja-JP" dirty="0" smtClean="0"/>
                        <a:t>15:10</a:t>
                      </a:r>
                    </a:p>
                    <a:p>
                      <a:pPr algn="ctr"/>
                      <a:r>
                        <a:rPr kumimoji="1" lang="ja-JP" altLang="en-US" dirty="0" smtClean="0"/>
                        <a:t>～</a:t>
                      </a:r>
                      <a:endParaRPr kumimoji="1" lang="en-US" altLang="ja-JP" dirty="0" smtClean="0"/>
                    </a:p>
                    <a:p>
                      <a:pPr algn="ctr"/>
                      <a:r>
                        <a:rPr kumimoji="1" lang="en-US" altLang="ja-JP" dirty="0" smtClean="0"/>
                        <a:t>17:00</a:t>
                      </a:r>
                      <a:endParaRPr kumimoji="1" lang="ja-JP" altLang="en-US" dirty="0"/>
                    </a:p>
                  </a:txBody>
                  <a:tcPr/>
                </a:tc>
                <a:tc>
                  <a:txBody>
                    <a:bodyPr/>
                    <a:lstStyle/>
                    <a:p>
                      <a:pPr algn="ctr"/>
                      <a:endParaRPr kumimoji="1" lang="en-US" altLang="ja-JP" dirty="0" smtClean="0"/>
                    </a:p>
                    <a:p>
                      <a:pPr algn="ctr"/>
                      <a:r>
                        <a:rPr kumimoji="1" lang="en-US" altLang="ja-JP" dirty="0" smtClean="0"/>
                        <a:t>Python</a:t>
                      </a:r>
                      <a:r>
                        <a:rPr kumimoji="1" lang="ja-JP" altLang="en-US" dirty="0" smtClean="0"/>
                        <a:t>を用いた実践</a:t>
                      </a:r>
                      <a:endParaRPr kumimoji="1" lang="en-US" altLang="ja-JP" dirty="0" smtClean="0"/>
                    </a:p>
                    <a:p>
                      <a:pPr algn="ctr"/>
                      <a:endParaRPr kumimoji="1" lang="ja-JP" altLang="en-US" dirty="0"/>
                    </a:p>
                  </a:txBody>
                  <a:tcPr/>
                </a:tc>
                <a:extLst>
                  <a:ext uri="{0D108BD9-81ED-4DB2-BD59-A6C34878D82A}">
                    <a16:rowId xmlns:a16="http://schemas.microsoft.com/office/drawing/2014/main" val="2058540200"/>
                  </a:ext>
                </a:extLst>
              </a:tr>
            </a:tbl>
          </a:graphicData>
        </a:graphic>
      </p:graphicFrame>
    </p:spTree>
    <p:extLst>
      <p:ext uri="{BB962C8B-B14F-4D97-AF65-F5344CB8AC3E}">
        <p14:creationId xmlns:p14="http://schemas.microsoft.com/office/powerpoint/2010/main" val="22380815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kumimoji="1" lang="ja-JP" altLang="en-US" dirty="0" smtClean="0"/>
              <a:t>では健康保険に入ることによる効果は</a:t>
            </a:r>
            <a:r>
              <a:rPr kumimoji="1" lang="en-US" altLang="ja-JP" dirty="0" smtClean="0"/>
              <a:t>…</a:t>
            </a:r>
            <a:r>
              <a:rPr kumimoji="1" lang="ja-JP" altLang="en-US" dirty="0" smtClean="0"/>
              <a:t>？</a:t>
            </a:r>
            <a:endParaRPr kumimoji="1" lang="en-US" altLang="ja-JP" dirty="0" smtClean="0"/>
          </a:p>
          <a:p>
            <a:pPr algn="l"/>
            <a:endParaRPr lang="en-US" altLang="ja-JP" dirty="0"/>
          </a:p>
          <a:p>
            <a:pPr algn="l"/>
            <a:r>
              <a:rPr kumimoji="1" lang="en-US" altLang="ja-JP" dirty="0" err="1" smtClean="0"/>
              <a:t>Y</a:t>
            </a:r>
            <a:r>
              <a:rPr kumimoji="1" lang="en-US" altLang="ja-JP" sz="1600" dirty="0" err="1" smtClean="0"/>
              <a:t>john</a:t>
            </a:r>
            <a:r>
              <a:rPr kumimoji="1" lang="en-US" altLang="ja-JP" dirty="0" smtClean="0"/>
              <a:t> – </a:t>
            </a:r>
            <a:r>
              <a:rPr kumimoji="1" lang="en-US" altLang="ja-JP" dirty="0" err="1" smtClean="0"/>
              <a:t>Y</a:t>
            </a:r>
            <a:r>
              <a:rPr kumimoji="1" lang="en-US" altLang="ja-JP" sz="1600" dirty="0" err="1" smtClean="0"/>
              <a:t>maria</a:t>
            </a:r>
            <a:r>
              <a:rPr lang="en-US" altLang="ja-JP" sz="2000" dirty="0" smtClean="0"/>
              <a:t> </a:t>
            </a:r>
            <a:r>
              <a:rPr lang="en-US" altLang="ja-JP" dirty="0" smtClean="0"/>
              <a:t>= Y</a:t>
            </a:r>
            <a:r>
              <a:rPr lang="en-US" altLang="ja-JP" sz="1600" dirty="0" smtClean="0"/>
              <a:t>1,john </a:t>
            </a:r>
            <a:r>
              <a:rPr lang="en-US" altLang="ja-JP" dirty="0" smtClean="0"/>
              <a:t>– Y</a:t>
            </a:r>
            <a:r>
              <a:rPr lang="en-US" altLang="ja-JP" sz="1600" dirty="0" smtClean="0"/>
              <a:t>0,maria</a:t>
            </a:r>
            <a:r>
              <a:rPr lang="en-US" altLang="ja-JP" dirty="0" smtClean="0"/>
              <a:t> </a:t>
            </a:r>
          </a:p>
          <a:p>
            <a:pPr algn="l"/>
            <a:r>
              <a:rPr lang="en-US" altLang="ja-JP" dirty="0"/>
              <a:t> </a:t>
            </a:r>
            <a:r>
              <a:rPr lang="en-US" altLang="ja-JP" dirty="0" smtClean="0"/>
              <a:t>                   = 4 – 5 = -1</a:t>
            </a:r>
            <a:r>
              <a:rPr lang="ja-JP" altLang="en-US" dirty="0"/>
              <a:t> </a:t>
            </a:r>
            <a:endParaRPr lang="en-US" altLang="ja-JP" dirty="0" smtClean="0"/>
          </a:p>
          <a:p>
            <a:pPr algn="l"/>
            <a:endParaRPr lang="en-US" altLang="ja-JP" dirty="0"/>
          </a:p>
          <a:p>
            <a:pPr algn="l"/>
            <a:r>
              <a:rPr lang="ja-JP" altLang="en-US" dirty="0" smtClean="0"/>
              <a:t>健康保険に入った方が入らなかった時に比べて健康状態が悪化する？？</a:t>
            </a:r>
            <a:endParaRPr lang="en-US" altLang="ja-JP" dirty="0" smtClean="0"/>
          </a:p>
          <a:p>
            <a:pPr algn="l"/>
            <a:endParaRPr lang="en-US" altLang="ja-JP" dirty="0" smtClean="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Tree>
    <p:extLst>
      <p:ext uri="{BB962C8B-B14F-4D97-AF65-F5344CB8AC3E}">
        <p14:creationId xmlns:p14="http://schemas.microsoft.com/office/powerpoint/2010/main" val="8063318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kumimoji="1" lang="ja-JP" altLang="en-US" dirty="0" smtClean="0"/>
              <a:t>では健康保険に入ることによる効果は</a:t>
            </a:r>
            <a:r>
              <a:rPr kumimoji="1" lang="en-US" altLang="ja-JP" dirty="0" smtClean="0"/>
              <a:t>…</a:t>
            </a:r>
            <a:r>
              <a:rPr kumimoji="1" lang="ja-JP" altLang="en-US" dirty="0" smtClean="0"/>
              <a:t>？</a:t>
            </a:r>
            <a:endParaRPr kumimoji="1" lang="en-US" altLang="ja-JP" dirty="0" smtClean="0"/>
          </a:p>
          <a:p>
            <a:pPr algn="l"/>
            <a:endParaRPr lang="en-US" altLang="ja-JP" dirty="0"/>
          </a:p>
          <a:p>
            <a:pPr algn="l"/>
            <a:r>
              <a:rPr kumimoji="1" lang="en-US" altLang="ja-JP" dirty="0" err="1" smtClean="0"/>
              <a:t>Y</a:t>
            </a:r>
            <a:r>
              <a:rPr kumimoji="1" lang="en-US" altLang="ja-JP" sz="1600" dirty="0" err="1" smtClean="0"/>
              <a:t>john</a:t>
            </a:r>
            <a:r>
              <a:rPr kumimoji="1" lang="en-US" altLang="ja-JP" dirty="0" smtClean="0"/>
              <a:t> – </a:t>
            </a:r>
            <a:r>
              <a:rPr kumimoji="1" lang="en-US" altLang="ja-JP" dirty="0" err="1" smtClean="0"/>
              <a:t>Y</a:t>
            </a:r>
            <a:r>
              <a:rPr kumimoji="1" lang="en-US" altLang="ja-JP" sz="1600" dirty="0" err="1" smtClean="0"/>
              <a:t>maria</a:t>
            </a:r>
            <a:r>
              <a:rPr lang="en-US" altLang="ja-JP" sz="2000" dirty="0" smtClean="0"/>
              <a:t> </a:t>
            </a:r>
            <a:r>
              <a:rPr lang="en-US" altLang="ja-JP" dirty="0" smtClean="0"/>
              <a:t>= Y</a:t>
            </a:r>
            <a:r>
              <a:rPr lang="en-US" altLang="ja-JP" sz="1600" dirty="0" smtClean="0"/>
              <a:t>1,john </a:t>
            </a:r>
            <a:r>
              <a:rPr lang="en-US" altLang="ja-JP" dirty="0" smtClean="0"/>
              <a:t>– Y</a:t>
            </a:r>
            <a:r>
              <a:rPr lang="en-US" altLang="ja-JP" sz="1600" dirty="0" smtClean="0"/>
              <a:t>0,maria</a:t>
            </a:r>
            <a:r>
              <a:rPr lang="en-US" altLang="ja-JP" dirty="0" smtClean="0"/>
              <a:t> </a:t>
            </a:r>
          </a:p>
          <a:p>
            <a:pPr algn="l"/>
            <a:r>
              <a:rPr lang="en-US" altLang="ja-JP" dirty="0"/>
              <a:t> </a:t>
            </a:r>
            <a:r>
              <a:rPr lang="en-US" altLang="ja-JP" dirty="0" smtClean="0"/>
              <a:t>                   = 4 – 5 = -1</a:t>
            </a:r>
            <a:r>
              <a:rPr lang="ja-JP" altLang="en-US" dirty="0"/>
              <a:t> </a:t>
            </a:r>
            <a:endParaRPr lang="en-US" altLang="ja-JP" dirty="0" smtClean="0"/>
          </a:p>
          <a:p>
            <a:pPr algn="l"/>
            <a:endParaRPr lang="en-US" altLang="ja-JP" dirty="0"/>
          </a:p>
          <a:p>
            <a:pPr algn="l"/>
            <a:r>
              <a:rPr lang="ja-JP" altLang="en-US" dirty="0" smtClean="0"/>
              <a:t>健康保険に入った方が入らなかった時に比べて健康状態が悪化する？？</a:t>
            </a:r>
            <a:endParaRPr lang="en-US" altLang="ja-JP" dirty="0" smtClean="0"/>
          </a:p>
          <a:p>
            <a:pPr algn="l"/>
            <a:endParaRPr lang="en-US" altLang="ja-JP" dirty="0" smtClean="0"/>
          </a:p>
          <a:p>
            <a:pPr algn="l"/>
            <a:r>
              <a:rPr lang="en-US" altLang="ja-JP" dirty="0" smtClean="0"/>
              <a:t>Y</a:t>
            </a:r>
            <a:r>
              <a:rPr lang="en-US" altLang="ja-JP" sz="1600" dirty="0" smtClean="0"/>
              <a:t>0,john</a:t>
            </a:r>
            <a:r>
              <a:rPr lang="ja-JP" altLang="en-US" dirty="0" smtClean="0"/>
              <a:t>を</a:t>
            </a:r>
            <a:r>
              <a:rPr lang="ja-JP" altLang="en-US" dirty="0" smtClean="0"/>
              <a:t>足し引きして調整してみると</a:t>
            </a:r>
            <a:r>
              <a:rPr lang="en-US" altLang="ja-JP" dirty="0" smtClean="0"/>
              <a:t>…</a:t>
            </a:r>
          </a:p>
          <a:p>
            <a:pPr algn="l"/>
            <a:r>
              <a:rPr lang="en-US" altLang="ja-JP" dirty="0" err="1"/>
              <a:t>Y</a:t>
            </a:r>
            <a:r>
              <a:rPr lang="en-US" altLang="ja-JP" sz="1600" dirty="0" err="1"/>
              <a:t>john</a:t>
            </a:r>
            <a:r>
              <a:rPr lang="en-US" altLang="ja-JP" dirty="0"/>
              <a:t> – </a:t>
            </a:r>
            <a:r>
              <a:rPr lang="en-US" altLang="ja-JP" dirty="0" err="1"/>
              <a:t>Y</a:t>
            </a:r>
            <a:r>
              <a:rPr lang="en-US" altLang="ja-JP" sz="1600" dirty="0" err="1"/>
              <a:t>maria</a:t>
            </a:r>
            <a:r>
              <a:rPr lang="en-US" altLang="ja-JP" sz="2000" dirty="0"/>
              <a:t> </a:t>
            </a:r>
            <a:r>
              <a:rPr lang="en-US" altLang="ja-JP" dirty="0"/>
              <a:t>= Y</a:t>
            </a:r>
            <a:r>
              <a:rPr lang="en-US" altLang="ja-JP" sz="1600" dirty="0"/>
              <a:t>1,john </a:t>
            </a:r>
            <a:r>
              <a:rPr lang="en-US" altLang="ja-JP" dirty="0"/>
              <a:t>– Y</a:t>
            </a:r>
            <a:r>
              <a:rPr lang="en-US" altLang="ja-JP" sz="1600" dirty="0"/>
              <a:t>0,maria </a:t>
            </a:r>
          </a:p>
          <a:p>
            <a:pPr algn="l"/>
            <a:r>
              <a:rPr lang="en-US" altLang="ja-JP" sz="1600" dirty="0" smtClean="0"/>
              <a:t>                              </a:t>
            </a:r>
            <a:r>
              <a:rPr lang="en-US" altLang="ja-JP" dirty="0" smtClean="0"/>
              <a:t>= (Y</a:t>
            </a:r>
            <a:r>
              <a:rPr lang="en-US" altLang="ja-JP" sz="1600" dirty="0" smtClean="0"/>
              <a:t>1,john</a:t>
            </a:r>
            <a:r>
              <a:rPr lang="en-US" altLang="ja-JP" dirty="0" smtClean="0"/>
              <a:t> </a:t>
            </a:r>
            <a:r>
              <a:rPr lang="en-US" altLang="ja-JP" u="sng" dirty="0" smtClean="0"/>
              <a:t>– Y</a:t>
            </a:r>
            <a:r>
              <a:rPr lang="en-US" altLang="ja-JP" sz="1600" u="sng" dirty="0" smtClean="0"/>
              <a:t>0,john</a:t>
            </a:r>
            <a:r>
              <a:rPr lang="en-US" altLang="ja-JP" dirty="0" smtClean="0"/>
              <a:t>)</a:t>
            </a:r>
            <a:r>
              <a:rPr lang="en-US" altLang="ja-JP" sz="3600" dirty="0" smtClean="0"/>
              <a:t> </a:t>
            </a:r>
            <a:r>
              <a:rPr lang="en-US" altLang="ja-JP" dirty="0" smtClean="0"/>
              <a:t>+ (</a:t>
            </a:r>
            <a:r>
              <a:rPr lang="en-US" altLang="ja-JP" u="sng" dirty="0" smtClean="0"/>
              <a:t>Y</a:t>
            </a:r>
            <a:r>
              <a:rPr lang="en-US" altLang="ja-JP" sz="1600" u="sng" dirty="0" smtClean="0"/>
              <a:t>0,john</a:t>
            </a:r>
            <a:r>
              <a:rPr lang="en-US" altLang="ja-JP" dirty="0" smtClean="0"/>
              <a:t> – Y</a:t>
            </a:r>
            <a:r>
              <a:rPr lang="en-US" altLang="ja-JP" sz="1600" dirty="0" smtClean="0"/>
              <a:t>0,maria</a:t>
            </a:r>
            <a:r>
              <a:rPr lang="en-US" altLang="ja-JP" dirty="0" smtClean="0"/>
              <a:t>)</a:t>
            </a:r>
          </a:p>
          <a:p>
            <a:pPr algn="l"/>
            <a:r>
              <a:rPr lang="en-US" altLang="ja-JP" dirty="0"/>
              <a:t> </a:t>
            </a:r>
            <a:r>
              <a:rPr lang="en-US" altLang="ja-JP" dirty="0" smtClean="0"/>
              <a:t>                   = (4 – 3) + (3 – 5)</a:t>
            </a:r>
          </a:p>
          <a:p>
            <a:pPr algn="l"/>
            <a:r>
              <a:rPr lang="en-US" altLang="ja-JP" dirty="0"/>
              <a:t> </a:t>
            </a:r>
            <a:r>
              <a:rPr lang="en-US" altLang="ja-JP" dirty="0" smtClean="0"/>
              <a:t>                   = -1</a:t>
            </a:r>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
        <p:nvSpPr>
          <p:cNvPr id="6" name="上矢印吹き出し 5"/>
          <p:cNvSpPr/>
          <p:nvPr/>
        </p:nvSpPr>
        <p:spPr>
          <a:xfrm>
            <a:off x="5080000" y="5712875"/>
            <a:ext cx="2964874" cy="919018"/>
          </a:xfrm>
          <a:prstGeom prst="upArrowCallou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Tree>
    <p:extLst>
      <p:ext uri="{BB962C8B-B14F-4D97-AF65-F5344CB8AC3E}">
        <p14:creationId xmlns:p14="http://schemas.microsoft.com/office/powerpoint/2010/main" val="421079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lang="ja-JP" altLang="en-US" dirty="0" smtClean="0"/>
              <a:t>セレクション・バイアスとは</a:t>
            </a:r>
            <a:r>
              <a:rPr lang="en-US" altLang="ja-JP" dirty="0" smtClean="0"/>
              <a:t>…</a:t>
            </a:r>
            <a:r>
              <a:rPr lang="ja-JP" altLang="en-US" dirty="0" smtClean="0"/>
              <a:t>？</a:t>
            </a:r>
            <a:endParaRPr lang="en-US" altLang="ja-JP" dirty="0" smtClean="0"/>
          </a:p>
          <a:p>
            <a:pPr algn="l"/>
            <a:r>
              <a:rPr lang="ja-JP" altLang="en-US" dirty="0" smtClean="0"/>
              <a:t>性別</a:t>
            </a:r>
            <a:r>
              <a:rPr lang="ja-JP" altLang="en-US" dirty="0" smtClean="0"/>
              <a:t>の差、体質の差</a:t>
            </a:r>
            <a:r>
              <a:rPr lang="en-US" altLang="ja-JP" dirty="0" smtClean="0"/>
              <a:t>…</a:t>
            </a:r>
            <a:r>
              <a:rPr lang="ja-JP" altLang="en-US" dirty="0" smtClean="0"/>
              <a:t>など被験者間に存在している差のこと。</a:t>
            </a:r>
            <a:endParaRPr lang="en-US" altLang="ja-JP" dirty="0" smtClean="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Tree>
    <p:extLst>
      <p:ext uri="{BB962C8B-B14F-4D97-AF65-F5344CB8AC3E}">
        <p14:creationId xmlns:p14="http://schemas.microsoft.com/office/powerpoint/2010/main" val="33069654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lang="ja-JP" altLang="en-US" dirty="0" smtClean="0"/>
              <a:t>セレクション・バイアスとは</a:t>
            </a:r>
            <a:r>
              <a:rPr lang="en-US" altLang="ja-JP" dirty="0" smtClean="0"/>
              <a:t>…</a:t>
            </a:r>
            <a:r>
              <a:rPr lang="ja-JP" altLang="en-US" dirty="0" smtClean="0"/>
              <a:t>？</a:t>
            </a:r>
            <a:endParaRPr lang="en-US" altLang="ja-JP" dirty="0" smtClean="0"/>
          </a:p>
          <a:p>
            <a:pPr algn="l"/>
            <a:r>
              <a:rPr lang="ja-JP" altLang="en-US" dirty="0" smtClean="0"/>
              <a:t>性別</a:t>
            </a:r>
            <a:r>
              <a:rPr lang="ja-JP" altLang="en-US" dirty="0" smtClean="0"/>
              <a:t>の差、体質の差</a:t>
            </a:r>
            <a:r>
              <a:rPr lang="en-US" altLang="ja-JP" dirty="0" smtClean="0"/>
              <a:t>…</a:t>
            </a:r>
            <a:r>
              <a:rPr lang="ja-JP" altLang="en-US" dirty="0" smtClean="0"/>
              <a:t>など被験者間に存在している差のこと。</a:t>
            </a:r>
            <a:endParaRPr lang="en-US" altLang="ja-JP" dirty="0" smtClean="0"/>
          </a:p>
          <a:p>
            <a:pPr algn="l"/>
            <a:endParaRPr lang="en-US" altLang="ja-JP" dirty="0"/>
          </a:p>
          <a:p>
            <a:pPr algn="l"/>
            <a:r>
              <a:rPr lang="ja-JP" altLang="en-US" dirty="0" smtClean="0"/>
              <a:t>これはグループ間の比較でも同じ。</a:t>
            </a:r>
            <a:endParaRPr lang="en-US" altLang="ja-JP" dirty="0" smtClean="0"/>
          </a:p>
          <a:p>
            <a:pPr algn="l"/>
            <a:r>
              <a:rPr lang="ja-JP" altLang="en-US" dirty="0" smtClean="0"/>
              <a:t>グループ間では</a:t>
            </a:r>
            <a:r>
              <a:rPr lang="en-US" altLang="ja-JP" dirty="0" err="1" smtClean="0"/>
              <a:t>avg</a:t>
            </a:r>
            <a:r>
              <a:rPr lang="en-US" altLang="ja-JP" dirty="0" smtClean="0"/>
              <a:t>[</a:t>
            </a:r>
            <a:r>
              <a:rPr lang="en-US" altLang="ja-JP" dirty="0" err="1" smtClean="0"/>
              <a:t>Y</a:t>
            </a:r>
            <a:r>
              <a:rPr lang="en-US" altLang="ja-JP" sz="1600" dirty="0" err="1" smtClean="0"/>
              <a:t>i</a:t>
            </a:r>
            <a:r>
              <a:rPr lang="en-US" altLang="ja-JP" dirty="0" err="1" smtClean="0"/>
              <a:t>|D</a:t>
            </a:r>
            <a:r>
              <a:rPr lang="en-US" altLang="ja-JP" sz="1600" dirty="0" err="1" smtClean="0"/>
              <a:t>i</a:t>
            </a:r>
            <a:r>
              <a:rPr lang="en-US" altLang="ja-JP" dirty="0" smtClean="0"/>
              <a:t>=1] – </a:t>
            </a:r>
            <a:r>
              <a:rPr lang="en-US" altLang="ja-JP" dirty="0" err="1" smtClean="0"/>
              <a:t>avg</a:t>
            </a:r>
            <a:r>
              <a:rPr lang="en-US" altLang="ja-JP" dirty="0" smtClean="0"/>
              <a:t>[</a:t>
            </a:r>
            <a:r>
              <a:rPr lang="en-US" altLang="ja-JP" dirty="0" err="1" smtClean="0"/>
              <a:t>Y</a:t>
            </a:r>
            <a:r>
              <a:rPr lang="en-US" altLang="ja-JP" sz="1600" dirty="0" err="1" smtClean="0"/>
              <a:t>i</a:t>
            </a:r>
            <a:r>
              <a:rPr lang="en-US" altLang="ja-JP" dirty="0" err="1" smtClean="0"/>
              <a:t>|D</a:t>
            </a:r>
            <a:r>
              <a:rPr lang="en-US" altLang="ja-JP" sz="1600" dirty="0" err="1" smtClean="0"/>
              <a:t>i</a:t>
            </a:r>
            <a:r>
              <a:rPr lang="en-US" altLang="ja-JP" dirty="0" smtClean="0"/>
              <a:t>=0]</a:t>
            </a:r>
            <a:endParaRPr lang="en-US" altLang="ja-JP" dirty="0"/>
          </a:p>
          <a:p>
            <a:pPr algn="l"/>
            <a:r>
              <a:rPr lang="ja-JP" altLang="en-US" dirty="0" smtClean="0"/>
              <a:t>　　　　　　　</a:t>
            </a:r>
            <a:r>
              <a:rPr lang="en-US" altLang="ja-JP" dirty="0" smtClean="0"/>
              <a:t>=</a:t>
            </a:r>
            <a:r>
              <a:rPr lang="en-US" altLang="ja-JP" dirty="0" err="1" smtClean="0"/>
              <a:t>avg</a:t>
            </a:r>
            <a:r>
              <a:rPr lang="en-US" altLang="ja-JP" dirty="0" smtClean="0"/>
              <a:t>[Y</a:t>
            </a:r>
            <a:r>
              <a:rPr lang="en-US" altLang="ja-JP" sz="1600" dirty="0" smtClean="0"/>
              <a:t>1,i</a:t>
            </a:r>
            <a:r>
              <a:rPr lang="en-US" altLang="ja-JP" dirty="0" smtClean="0"/>
              <a:t>|D</a:t>
            </a:r>
            <a:r>
              <a:rPr lang="en-US" altLang="ja-JP" sz="1600" dirty="0" smtClean="0"/>
              <a:t>i</a:t>
            </a:r>
            <a:r>
              <a:rPr lang="en-US" altLang="ja-JP" dirty="0" smtClean="0"/>
              <a:t>=1] – </a:t>
            </a:r>
            <a:r>
              <a:rPr lang="en-US" altLang="ja-JP" dirty="0" err="1" smtClean="0"/>
              <a:t>avg</a:t>
            </a:r>
            <a:r>
              <a:rPr lang="en-US" altLang="ja-JP" dirty="0" smtClean="0"/>
              <a:t>[Y</a:t>
            </a:r>
            <a:r>
              <a:rPr lang="en-US" altLang="ja-JP" sz="1600" dirty="0" smtClean="0"/>
              <a:t>0,i</a:t>
            </a:r>
            <a:r>
              <a:rPr lang="en-US" altLang="ja-JP" dirty="0" smtClean="0"/>
              <a:t>|D</a:t>
            </a:r>
            <a:r>
              <a:rPr lang="en-US" altLang="ja-JP" sz="1600" dirty="0" smtClean="0"/>
              <a:t>i</a:t>
            </a:r>
            <a:r>
              <a:rPr lang="en-US" altLang="ja-JP" dirty="0" smtClean="0"/>
              <a:t>=0]</a:t>
            </a:r>
          </a:p>
          <a:p>
            <a:pPr algn="l"/>
            <a:endParaRPr lang="en-US" altLang="ja-JP" dirty="0"/>
          </a:p>
          <a:p>
            <a:pPr algn="l"/>
            <a:r>
              <a:rPr lang="ja-JP" altLang="en-US" dirty="0" smtClean="0"/>
              <a:t>ここで健康保険に入ると</a:t>
            </a:r>
            <a:r>
              <a:rPr lang="el-GR" altLang="ja-JP" dirty="0" smtClean="0"/>
              <a:t>κ</a:t>
            </a:r>
            <a:r>
              <a:rPr lang="ja-JP" altLang="en-US" dirty="0" smtClean="0"/>
              <a:t>（定数）という効果があると仮定する。</a:t>
            </a:r>
            <a:endParaRPr lang="en-US" altLang="ja-JP" dirty="0" smtClean="0"/>
          </a:p>
          <a:p>
            <a:pPr algn="l"/>
            <a:r>
              <a:rPr lang="ja-JP" altLang="en-US" dirty="0" smtClean="0"/>
              <a:t>（</a:t>
            </a:r>
            <a:r>
              <a:rPr lang="en-US" altLang="ja-JP" dirty="0" smtClean="0"/>
              <a:t>Y</a:t>
            </a:r>
            <a:r>
              <a:rPr lang="en-US" altLang="ja-JP" sz="1600" dirty="0" smtClean="0"/>
              <a:t>1,i</a:t>
            </a:r>
            <a:r>
              <a:rPr lang="en-US" altLang="ja-JP" dirty="0" smtClean="0"/>
              <a:t> – Y</a:t>
            </a:r>
            <a:r>
              <a:rPr lang="en-US" altLang="ja-JP" sz="1600" dirty="0" smtClean="0"/>
              <a:t>0,i</a:t>
            </a:r>
            <a:r>
              <a:rPr lang="en-US" altLang="ja-JP" dirty="0" smtClean="0"/>
              <a:t> = </a:t>
            </a:r>
            <a:r>
              <a:rPr lang="el-GR" altLang="ja-JP" dirty="0"/>
              <a:t>κ</a:t>
            </a:r>
            <a:r>
              <a:rPr lang="en-US" altLang="ja-JP" dirty="0" smtClean="0"/>
              <a:t> </a:t>
            </a:r>
            <a:r>
              <a:rPr lang="ja-JP" altLang="en-US" dirty="0" smtClean="0"/>
              <a:t>）</a:t>
            </a:r>
            <a:endParaRPr lang="en-US" altLang="ja-JP" dirty="0" smtClean="0"/>
          </a:p>
          <a:p>
            <a:pPr algn="l"/>
            <a:r>
              <a:rPr lang="ja-JP" altLang="en-US" dirty="0" smtClean="0"/>
              <a:t>すると、</a:t>
            </a:r>
            <a:r>
              <a:rPr lang="en-US" altLang="ja-JP" dirty="0" err="1" smtClean="0"/>
              <a:t>avg</a:t>
            </a:r>
            <a:r>
              <a:rPr lang="en-US" altLang="ja-JP" dirty="0" smtClean="0"/>
              <a:t>[Y</a:t>
            </a:r>
            <a:r>
              <a:rPr lang="en-US" altLang="ja-JP" sz="1600" dirty="0" smtClean="0"/>
              <a:t>0,i</a:t>
            </a:r>
            <a:r>
              <a:rPr lang="en-US" altLang="ja-JP" dirty="0" smtClean="0"/>
              <a:t> + </a:t>
            </a:r>
            <a:r>
              <a:rPr lang="el-GR" altLang="ja-JP" dirty="0" smtClean="0"/>
              <a:t>κ</a:t>
            </a:r>
            <a:r>
              <a:rPr lang="en-US" altLang="ja-JP" dirty="0" smtClean="0"/>
              <a:t>|D</a:t>
            </a:r>
            <a:r>
              <a:rPr lang="en-US" altLang="ja-JP" sz="1600" dirty="0" smtClean="0"/>
              <a:t>i</a:t>
            </a:r>
            <a:r>
              <a:rPr lang="en-US" altLang="ja-JP" dirty="0" smtClean="0"/>
              <a:t>=1] – </a:t>
            </a:r>
            <a:r>
              <a:rPr lang="en-US" altLang="ja-JP" dirty="0" err="1" smtClean="0"/>
              <a:t>avg</a:t>
            </a:r>
            <a:r>
              <a:rPr lang="en-US" altLang="ja-JP" dirty="0" smtClean="0"/>
              <a:t>[Y</a:t>
            </a:r>
            <a:r>
              <a:rPr lang="en-US" altLang="ja-JP" sz="1600" dirty="0" smtClean="0"/>
              <a:t>0,i</a:t>
            </a:r>
            <a:r>
              <a:rPr lang="en-US" altLang="ja-JP" dirty="0" smtClean="0"/>
              <a:t>|D</a:t>
            </a:r>
            <a:r>
              <a:rPr lang="en-US" altLang="ja-JP" sz="1600" dirty="0" smtClean="0"/>
              <a:t>i</a:t>
            </a:r>
            <a:r>
              <a:rPr lang="en-US" altLang="ja-JP" dirty="0" smtClean="0"/>
              <a:t>=0]</a:t>
            </a:r>
          </a:p>
          <a:p>
            <a:pPr algn="l"/>
            <a:r>
              <a:rPr lang="en-US" altLang="ja-JP" dirty="0"/>
              <a:t> </a:t>
            </a:r>
            <a:r>
              <a:rPr lang="ja-JP" altLang="en-US" dirty="0" smtClean="0"/>
              <a:t>　　　＝</a:t>
            </a:r>
            <a:r>
              <a:rPr lang="el-GR" altLang="ja-JP" dirty="0"/>
              <a:t> </a:t>
            </a:r>
            <a:r>
              <a:rPr lang="el-GR" altLang="ja-JP" dirty="0" smtClean="0"/>
              <a:t>κ</a:t>
            </a:r>
            <a:r>
              <a:rPr lang="en-US" altLang="ja-JP" dirty="0" smtClean="0"/>
              <a:t> + </a:t>
            </a:r>
            <a:r>
              <a:rPr lang="en-US" altLang="ja-JP" u="sng" dirty="0" err="1" smtClean="0"/>
              <a:t>avg</a:t>
            </a:r>
            <a:r>
              <a:rPr lang="en-US" altLang="ja-JP" u="sng" dirty="0" smtClean="0"/>
              <a:t>[Y</a:t>
            </a:r>
            <a:r>
              <a:rPr lang="en-US" altLang="ja-JP" sz="1600" u="sng" dirty="0" smtClean="0"/>
              <a:t>0,i</a:t>
            </a:r>
            <a:r>
              <a:rPr lang="en-US" altLang="ja-JP" u="sng" dirty="0" smtClean="0"/>
              <a:t>|D</a:t>
            </a:r>
            <a:r>
              <a:rPr lang="en-US" altLang="ja-JP" sz="1600" u="sng" dirty="0" smtClean="0"/>
              <a:t>i</a:t>
            </a:r>
            <a:r>
              <a:rPr lang="en-US" altLang="ja-JP" u="sng" dirty="0" smtClean="0"/>
              <a:t>=1] – </a:t>
            </a:r>
            <a:r>
              <a:rPr lang="en-US" altLang="ja-JP" u="sng" dirty="0" err="1" smtClean="0"/>
              <a:t>avg</a:t>
            </a:r>
            <a:r>
              <a:rPr lang="en-US" altLang="ja-JP" u="sng" dirty="0" smtClean="0"/>
              <a:t>[Y</a:t>
            </a:r>
            <a:r>
              <a:rPr lang="en-US" altLang="ja-JP" sz="1600" u="sng" dirty="0" smtClean="0"/>
              <a:t>0,i</a:t>
            </a:r>
            <a:r>
              <a:rPr lang="en-US" altLang="ja-JP" u="sng" dirty="0" smtClean="0"/>
              <a:t>|D</a:t>
            </a:r>
            <a:r>
              <a:rPr lang="en-US" altLang="ja-JP" sz="1600" u="sng" dirty="0" smtClean="0"/>
              <a:t>i</a:t>
            </a:r>
            <a:r>
              <a:rPr lang="en-US" altLang="ja-JP" u="sng" dirty="0" smtClean="0"/>
              <a:t>=0]</a:t>
            </a:r>
            <a:endParaRPr lang="en-US" altLang="ja-JP" u="sng"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8" name="上矢印吹き出し 7"/>
          <p:cNvSpPr/>
          <p:nvPr/>
        </p:nvSpPr>
        <p:spPr>
          <a:xfrm>
            <a:off x="3580937" y="6082207"/>
            <a:ext cx="2647143" cy="775793"/>
          </a:xfrm>
          <a:prstGeom prst="upArrowCallou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580937" y="6447227"/>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Tree>
    <p:extLst>
      <p:ext uri="{BB962C8B-B14F-4D97-AF65-F5344CB8AC3E}">
        <p14:creationId xmlns:p14="http://schemas.microsoft.com/office/powerpoint/2010/main" val="3961551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lang="ja-JP" altLang="en-US" dirty="0" smtClean="0"/>
              <a:t>では、どうすればセレクション・バイアスを消去できるのか？</a:t>
            </a:r>
            <a:endParaRPr lang="en-US" altLang="ja-JP" dirty="0" smtClean="0"/>
          </a:p>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Tree>
    <p:extLst>
      <p:ext uri="{BB962C8B-B14F-4D97-AF65-F5344CB8AC3E}">
        <p14:creationId xmlns:p14="http://schemas.microsoft.com/office/powerpoint/2010/main" val="36821537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lang="ja-JP" altLang="en-US" dirty="0" smtClean="0"/>
              <a:t>では、どうすればセレクション・バイアスを消去できるのか？</a:t>
            </a:r>
            <a:endParaRPr lang="en-US" altLang="ja-JP" dirty="0" smtClean="0"/>
          </a:p>
          <a:p>
            <a:pPr algn="l"/>
            <a:endParaRPr lang="en-US" altLang="ja-JP" dirty="0"/>
          </a:p>
          <a:p>
            <a:pPr algn="l"/>
            <a:r>
              <a:rPr lang="ja-JP" altLang="en-US" dirty="0" smtClean="0"/>
              <a:t>実は、標本が母集団分布のミニチュアになっている限り、サンプル数を</a:t>
            </a:r>
            <a:endParaRPr lang="en-US" altLang="ja-JP" dirty="0" smtClean="0"/>
          </a:p>
          <a:p>
            <a:pPr algn="l"/>
            <a:r>
              <a:rPr lang="ja-JP" altLang="en-US" dirty="0" smtClean="0"/>
              <a:t>十分に大きくすれば標本平均は母集団平均に限りなく近づく。（大数の法則）</a:t>
            </a:r>
            <a:endParaRPr lang="en-US" altLang="ja-JP" dirty="0" smtClean="0"/>
          </a:p>
          <a:p>
            <a:pPr algn="l"/>
            <a:endParaRPr lang="en-US" altLang="ja-JP" dirty="0"/>
          </a:p>
          <a:p>
            <a:pPr algn="l"/>
            <a:r>
              <a:rPr lang="ja-JP" altLang="en-US" dirty="0" smtClean="0"/>
              <a:t>この性質を用いて被験者を</a:t>
            </a:r>
            <a:r>
              <a:rPr lang="ja-JP" altLang="en-US" b="1" dirty="0" smtClean="0"/>
              <a:t>ランダムに</a:t>
            </a:r>
            <a:r>
              <a:rPr lang="ja-JP" altLang="en-US" dirty="0" smtClean="0"/>
              <a:t>グループ分けすれば、グループ分けする</a:t>
            </a:r>
            <a:endParaRPr lang="en-US" altLang="ja-JP" dirty="0" smtClean="0"/>
          </a:p>
          <a:p>
            <a:pPr algn="l"/>
            <a:r>
              <a:rPr lang="ja-JP" altLang="en-US" dirty="0" smtClean="0"/>
              <a:t>ラベル（ここでは健康保険に入るかどうか）以外の外的条件を均質にする</a:t>
            </a:r>
            <a:endParaRPr lang="en-US" altLang="ja-JP" dirty="0" smtClean="0"/>
          </a:p>
          <a:p>
            <a:pPr algn="l"/>
            <a:r>
              <a:rPr lang="ja-JP" altLang="en-US" dirty="0" smtClean="0"/>
              <a:t>ことができる！</a:t>
            </a:r>
            <a:endParaRPr lang="en-US" altLang="ja-JP" dirty="0" smtClean="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
        <p:nvSpPr>
          <p:cNvPr id="6" name="楕円 5"/>
          <p:cNvSpPr/>
          <p:nvPr/>
        </p:nvSpPr>
        <p:spPr>
          <a:xfrm>
            <a:off x="6077526" y="4451927"/>
            <a:ext cx="5643420" cy="2341418"/>
          </a:xfrm>
          <a:prstGeom prst="ellipse">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6400799" y="5022590"/>
            <a:ext cx="5153892" cy="1200329"/>
          </a:xfrm>
          <a:prstGeom prst="rect">
            <a:avLst/>
          </a:prstGeom>
        </p:spPr>
        <p:txBody>
          <a:bodyPr wrap="square">
            <a:spAutoFit/>
          </a:bodyPr>
          <a:lstStyle/>
          <a:p>
            <a:r>
              <a:rPr lang="ja-JP" altLang="en-US" dirty="0" smtClean="0">
                <a:solidFill>
                  <a:schemeClr val="bg1"/>
                </a:solidFill>
              </a:rPr>
              <a:t>もしもランダムではないグループ分けであれば、所得の低い人ほど健康保険には入らないことを選びそう。そうすると、所得におけるグループ間の差が生まれてしまう。</a:t>
            </a:r>
            <a:endParaRPr lang="en-US" altLang="ja-JP" dirty="0">
              <a:solidFill>
                <a:schemeClr val="bg1"/>
              </a:solidFill>
            </a:endParaRPr>
          </a:p>
        </p:txBody>
      </p:sp>
    </p:spTree>
    <p:extLst>
      <p:ext uri="{BB962C8B-B14F-4D97-AF65-F5344CB8AC3E}">
        <p14:creationId xmlns:p14="http://schemas.microsoft.com/office/powerpoint/2010/main" val="206855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楕円 6"/>
          <p:cNvSpPr/>
          <p:nvPr/>
        </p:nvSpPr>
        <p:spPr>
          <a:xfrm>
            <a:off x="6330911" y="4516582"/>
            <a:ext cx="5643420" cy="2341418"/>
          </a:xfrm>
          <a:prstGeom prst="ellipse">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r>
              <a:rPr lang="en-US" altLang="ja-JP" dirty="0"/>
              <a:t>E</a:t>
            </a:r>
            <a:r>
              <a:rPr lang="en-US" altLang="ja-JP" dirty="0" smtClean="0"/>
              <a:t>[</a:t>
            </a:r>
            <a:r>
              <a:rPr lang="en-US" altLang="ja-JP" dirty="0" err="1" smtClean="0"/>
              <a:t>Y</a:t>
            </a:r>
            <a:r>
              <a:rPr lang="en-US" altLang="ja-JP" sz="1600" dirty="0" err="1" smtClean="0"/>
              <a:t>i</a:t>
            </a:r>
            <a:r>
              <a:rPr lang="en-US" altLang="ja-JP" dirty="0" err="1" smtClean="0"/>
              <a:t>|D</a:t>
            </a:r>
            <a:r>
              <a:rPr lang="en-US" altLang="ja-JP" sz="1600" dirty="0" err="1" smtClean="0"/>
              <a:t>i</a:t>
            </a:r>
            <a:r>
              <a:rPr lang="en-US" altLang="ja-JP" dirty="0" smtClean="0"/>
              <a:t>=1] – E[</a:t>
            </a:r>
            <a:r>
              <a:rPr lang="en-US" altLang="ja-JP" dirty="0" err="1" smtClean="0"/>
              <a:t>Y</a:t>
            </a:r>
            <a:r>
              <a:rPr lang="en-US" altLang="ja-JP" sz="1600" dirty="0" err="1" smtClean="0"/>
              <a:t>i</a:t>
            </a:r>
            <a:r>
              <a:rPr lang="en-US" altLang="ja-JP" dirty="0" err="1" smtClean="0"/>
              <a:t>|D</a:t>
            </a:r>
            <a:r>
              <a:rPr lang="en-US" altLang="ja-JP" sz="1600" dirty="0" err="1" smtClean="0"/>
              <a:t>i</a:t>
            </a:r>
            <a:r>
              <a:rPr lang="en-US" altLang="ja-JP" dirty="0" smtClean="0"/>
              <a:t>=0]</a:t>
            </a:r>
            <a:endParaRPr lang="en-US" altLang="ja-JP" dirty="0"/>
          </a:p>
          <a:p>
            <a:pPr algn="l"/>
            <a:r>
              <a:rPr lang="en-US" altLang="ja-JP" dirty="0" smtClean="0"/>
              <a:t>=E[Y</a:t>
            </a:r>
            <a:r>
              <a:rPr lang="en-US" altLang="ja-JP" sz="1600" dirty="0" smtClean="0"/>
              <a:t>1,i</a:t>
            </a:r>
            <a:r>
              <a:rPr lang="en-US" altLang="ja-JP" dirty="0" smtClean="0"/>
              <a:t>|D</a:t>
            </a:r>
            <a:r>
              <a:rPr lang="en-US" altLang="ja-JP" sz="1600" dirty="0" smtClean="0"/>
              <a:t>i</a:t>
            </a:r>
            <a:r>
              <a:rPr lang="en-US" altLang="ja-JP" dirty="0" smtClean="0"/>
              <a:t>=1] – E[Y</a:t>
            </a:r>
            <a:r>
              <a:rPr lang="en-US" altLang="ja-JP" sz="1600" dirty="0" smtClean="0"/>
              <a:t>0,i</a:t>
            </a:r>
            <a:r>
              <a:rPr lang="en-US" altLang="ja-JP" dirty="0" smtClean="0"/>
              <a:t>|D</a:t>
            </a:r>
            <a:r>
              <a:rPr lang="en-US" altLang="ja-JP" sz="1600" dirty="0" smtClean="0"/>
              <a:t>i</a:t>
            </a:r>
            <a:r>
              <a:rPr lang="en-US" altLang="ja-JP" dirty="0" smtClean="0"/>
              <a:t>=0]</a:t>
            </a:r>
          </a:p>
          <a:p>
            <a:pPr algn="l"/>
            <a:endParaRPr lang="en-US" altLang="ja-JP" dirty="0"/>
          </a:p>
          <a:p>
            <a:pPr algn="l"/>
            <a:r>
              <a:rPr lang="ja-JP" altLang="en-US" dirty="0" smtClean="0"/>
              <a:t>先程と同様に、処置をすると</a:t>
            </a:r>
            <a:r>
              <a:rPr lang="el-GR" altLang="ja-JP" dirty="0" smtClean="0"/>
              <a:t>κ</a:t>
            </a:r>
            <a:r>
              <a:rPr lang="ja-JP" altLang="en-US" dirty="0" smtClean="0"/>
              <a:t>（定数）という効果があると仮定する。</a:t>
            </a:r>
            <a:endParaRPr lang="en-US" altLang="ja-JP" dirty="0" smtClean="0"/>
          </a:p>
          <a:p>
            <a:pPr algn="l"/>
            <a:r>
              <a:rPr lang="ja-JP" altLang="en-US" dirty="0" smtClean="0"/>
              <a:t>（</a:t>
            </a:r>
            <a:r>
              <a:rPr lang="en-US" altLang="ja-JP" dirty="0" smtClean="0"/>
              <a:t>Y</a:t>
            </a:r>
            <a:r>
              <a:rPr lang="en-US" altLang="ja-JP" sz="1600" dirty="0" smtClean="0"/>
              <a:t>1,i</a:t>
            </a:r>
            <a:r>
              <a:rPr lang="en-US" altLang="ja-JP" dirty="0" smtClean="0"/>
              <a:t> – Y</a:t>
            </a:r>
            <a:r>
              <a:rPr lang="en-US" altLang="ja-JP" sz="1600" dirty="0" smtClean="0"/>
              <a:t>0,i</a:t>
            </a:r>
            <a:r>
              <a:rPr lang="en-US" altLang="ja-JP" dirty="0" smtClean="0"/>
              <a:t> = </a:t>
            </a:r>
            <a:r>
              <a:rPr lang="el-GR" altLang="ja-JP" dirty="0"/>
              <a:t>κ</a:t>
            </a:r>
            <a:r>
              <a:rPr lang="en-US" altLang="ja-JP" dirty="0" smtClean="0"/>
              <a:t> </a:t>
            </a:r>
            <a:r>
              <a:rPr lang="ja-JP" altLang="en-US" dirty="0" smtClean="0"/>
              <a:t>）</a:t>
            </a:r>
            <a:endParaRPr lang="en-US" altLang="ja-JP" dirty="0" smtClean="0"/>
          </a:p>
          <a:p>
            <a:pPr algn="l"/>
            <a:r>
              <a:rPr lang="ja-JP" altLang="en-US" dirty="0" smtClean="0"/>
              <a:t>すると、</a:t>
            </a:r>
            <a:r>
              <a:rPr lang="en-US" altLang="ja-JP" dirty="0"/>
              <a:t>E</a:t>
            </a:r>
            <a:r>
              <a:rPr lang="en-US" altLang="ja-JP" dirty="0" smtClean="0"/>
              <a:t>[Y</a:t>
            </a:r>
            <a:r>
              <a:rPr lang="en-US" altLang="ja-JP" sz="1600" dirty="0" smtClean="0"/>
              <a:t>0,i</a:t>
            </a:r>
            <a:r>
              <a:rPr lang="en-US" altLang="ja-JP" dirty="0" smtClean="0"/>
              <a:t> + </a:t>
            </a:r>
            <a:r>
              <a:rPr lang="el-GR" altLang="ja-JP" dirty="0" smtClean="0"/>
              <a:t>κ</a:t>
            </a:r>
            <a:r>
              <a:rPr lang="en-US" altLang="ja-JP" dirty="0" smtClean="0"/>
              <a:t>|D</a:t>
            </a:r>
            <a:r>
              <a:rPr lang="en-US" altLang="ja-JP" sz="1600" dirty="0" smtClean="0"/>
              <a:t>i</a:t>
            </a:r>
            <a:r>
              <a:rPr lang="en-US" altLang="ja-JP" dirty="0" smtClean="0"/>
              <a:t>=1] – E[Y</a:t>
            </a:r>
            <a:r>
              <a:rPr lang="en-US" altLang="ja-JP" sz="1600" dirty="0" smtClean="0"/>
              <a:t>0,i</a:t>
            </a:r>
            <a:r>
              <a:rPr lang="en-US" altLang="ja-JP" dirty="0" smtClean="0"/>
              <a:t>|D</a:t>
            </a:r>
            <a:r>
              <a:rPr lang="en-US" altLang="ja-JP" sz="1600" dirty="0" smtClean="0"/>
              <a:t>i</a:t>
            </a:r>
            <a:r>
              <a:rPr lang="en-US" altLang="ja-JP" dirty="0" smtClean="0"/>
              <a:t>=0]</a:t>
            </a:r>
          </a:p>
          <a:p>
            <a:pPr algn="l"/>
            <a:r>
              <a:rPr lang="en-US" altLang="ja-JP" dirty="0"/>
              <a:t> </a:t>
            </a:r>
            <a:r>
              <a:rPr lang="ja-JP" altLang="en-US" dirty="0" smtClean="0"/>
              <a:t>　　　＝</a:t>
            </a:r>
            <a:r>
              <a:rPr lang="el-GR" altLang="ja-JP" dirty="0"/>
              <a:t> </a:t>
            </a:r>
            <a:r>
              <a:rPr lang="el-GR" altLang="ja-JP" dirty="0" smtClean="0"/>
              <a:t>κ</a:t>
            </a:r>
            <a:r>
              <a:rPr lang="en-US" altLang="ja-JP" dirty="0" smtClean="0"/>
              <a:t> + </a:t>
            </a:r>
            <a:r>
              <a:rPr lang="en-US" altLang="ja-JP" u="sng" dirty="0"/>
              <a:t>E</a:t>
            </a:r>
            <a:r>
              <a:rPr lang="en-US" altLang="ja-JP" u="sng" dirty="0" smtClean="0"/>
              <a:t>[Y</a:t>
            </a:r>
            <a:r>
              <a:rPr lang="en-US" altLang="ja-JP" sz="1600" u="sng" dirty="0" smtClean="0"/>
              <a:t>0,i</a:t>
            </a:r>
            <a:r>
              <a:rPr lang="en-US" altLang="ja-JP" u="sng" dirty="0" smtClean="0"/>
              <a:t>|D</a:t>
            </a:r>
            <a:r>
              <a:rPr lang="en-US" altLang="ja-JP" sz="1600" u="sng" dirty="0" smtClean="0"/>
              <a:t>i</a:t>
            </a:r>
            <a:r>
              <a:rPr lang="en-US" altLang="ja-JP" u="sng" dirty="0" smtClean="0"/>
              <a:t>=1] – E[Y</a:t>
            </a:r>
            <a:r>
              <a:rPr lang="en-US" altLang="ja-JP" sz="1600" u="sng" dirty="0" smtClean="0"/>
              <a:t>0,i</a:t>
            </a:r>
            <a:r>
              <a:rPr lang="en-US" altLang="ja-JP" u="sng" dirty="0" smtClean="0"/>
              <a:t>|D</a:t>
            </a:r>
            <a:r>
              <a:rPr lang="en-US" altLang="ja-JP" sz="1600" u="sng" dirty="0" smtClean="0"/>
              <a:t>i</a:t>
            </a:r>
            <a:r>
              <a:rPr lang="en-US" altLang="ja-JP" u="sng" dirty="0" smtClean="0"/>
              <a:t>=0]</a:t>
            </a:r>
          </a:p>
          <a:p>
            <a:pPr algn="l"/>
            <a:r>
              <a:rPr lang="en-US" altLang="ja-JP" dirty="0"/>
              <a:t> </a:t>
            </a:r>
            <a:r>
              <a:rPr lang="en-US" altLang="ja-JP" dirty="0" smtClean="0"/>
              <a:t>           = </a:t>
            </a:r>
            <a:r>
              <a:rPr lang="el-GR" altLang="ja-JP" dirty="0" smtClean="0"/>
              <a:t>κ</a:t>
            </a:r>
            <a:r>
              <a:rPr lang="en-US" altLang="ja-JP" dirty="0" smtClean="0"/>
              <a:t> </a:t>
            </a:r>
          </a:p>
          <a:p>
            <a:pPr algn="l"/>
            <a:endParaRPr lang="en-US" altLang="ja-JP" dirty="0" smtClean="0"/>
          </a:p>
          <a:p>
            <a:pPr algn="l"/>
            <a:r>
              <a:rPr lang="ja-JP" altLang="en-US" dirty="0" smtClean="0"/>
              <a:t>セレクション・バイアスがなくなった。</a:t>
            </a:r>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lang="en-US" altLang="ja-JP" sz="3200" dirty="0" smtClean="0"/>
              <a:t>RCT</a:t>
            </a:r>
            <a:r>
              <a:rPr lang="ja-JP" altLang="en-US" sz="3200" dirty="0" smtClean="0"/>
              <a:t>（ランダム化比較試験）</a:t>
            </a:r>
            <a:endParaRPr kumimoji="1" lang="ja-JP" altLang="en-US" sz="3200" dirty="0"/>
          </a:p>
        </p:txBody>
      </p:sp>
      <p:sp>
        <p:nvSpPr>
          <p:cNvPr id="9" name="テキスト ボックス 8"/>
          <p:cNvSpPr txBox="1"/>
          <p:nvPr/>
        </p:nvSpPr>
        <p:spPr>
          <a:xfrm>
            <a:off x="3580937" y="6447227"/>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0" name="テキスト ボックス 9"/>
          <p:cNvSpPr txBox="1"/>
          <p:nvPr/>
        </p:nvSpPr>
        <p:spPr>
          <a:xfrm>
            <a:off x="7135711" y="4943478"/>
            <a:ext cx="4317379" cy="1754326"/>
          </a:xfrm>
          <a:prstGeom prst="rect">
            <a:avLst/>
          </a:prstGeom>
          <a:noFill/>
        </p:spPr>
        <p:txBody>
          <a:bodyPr wrap="square" rtlCol="0">
            <a:spAutoFit/>
          </a:bodyPr>
          <a:lstStyle/>
          <a:p>
            <a:r>
              <a:rPr lang="ja-JP" altLang="en-US" b="1" dirty="0" smtClean="0">
                <a:solidFill>
                  <a:schemeClr val="bg1"/>
                </a:solidFill>
              </a:rPr>
              <a:t>重要ポイント</a:t>
            </a:r>
            <a:endParaRPr lang="en-US" altLang="ja-JP" b="1" dirty="0" smtClean="0">
              <a:solidFill>
                <a:schemeClr val="bg1"/>
              </a:solidFill>
            </a:endParaRPr>
          </a:p>
          <a:p>
            <a:r>
              <a:rPr lang="ja-JP" altLang="en-US" dirty="0" smtClean="0">
                <a:solidFill>
                  <a:schemeClr val="bg1"/>
                </a:solidFill>
              </a:rPr>
              <a:t>もしも健康保険に入る人と入らない人を</a:t>
            </a:r>
            <a:r>
              <a:rPr lang="ja-JP" altLang="en-US" b="1" dirty="0" smtClean="0">
                <a:solidFill>
                  <a:schemeClr val="bg1"/>
                </a:solidFill>
              </a:rPr>
              <a:t>ランダムに</a:t>
            </a:r>
            <a:r>
              <a:rPr lang="ja-JP" altLang="en-US" dirty="0" smtClean="0">
                <a:solidFill>
                  <a:schemeClr val="bg1"/>
                </a:solidFill>
              </a:rPr>
              <a:t>グループ分けできるのであれば、被験者が十分に多い場合、セレクション・バイアスを消去できる。</a:t>
            </a:r>
            <a:endParaRPr lang="en-US" altLang="ja-JP" dirty="0" smtClean="0">
              <a:solidFill>
                <a:schemeClr val="bg1"/>
              </a:solidFill>
            </a:endParaRPr>
          </a:p>
          <a:p>
            <a:r>
              <a:rPr lang="ja-JP" altLang="ja-JP" dirty="0" smtClean="0">
                <a:solidFill>
                  <a:schemeClr val="bg1"/>
                </a:solidFill>
              </a:rPr>
              <a:t>∴</a:t>
            </a:r>
            <a:r>
              <a:rPr lang="en-US" altLang="ja-JP" dirty="0" smtClean="0">
                <a:solidFill>
                  <a:schemeClr val="bg1"/>
                </a:solidFill>
              </a:rPr>
              <a:t>E[Y</a:t>
            </a:r>
            <a:r>
              <a:rPr lang="en-US" altLang="ja-JP" sz="1200" dirty="0" smtClean="0">
                <a:solidFill>
                  <a:schemeClr val="bg1"/>
                </a:solidFill>
              </a:rPr>
              <a:t>0,i</a:t>
            </a:r>
            <a:r>
              <a:rPr lang="en-US" altLang="ja-JP" dirty="0" smtClean="0">
                <a:solidFill>
                  <a:schemeClr val="bg1"/>
                </a:solidFill>
              </a:rPr>
              <a:t>|D</a:t>
            </a:r>
            <a:r>
              <a:rPr lang="en-US" altLang="ja-JP" sz="1200" dirty="0" smtClean="0">
                <a:solidFill>
                  <a:schemeClr val="bg1"/>
                </a:solidFill>
              </a:rPr>
              <a:t>i</a:t>
            </a:r>
            <a:r>
              <a:rPr lang="en-US" altLang="ja-JP" dirty="0" smtClean="0">
                <a:solidFill>
                  <a:schemeClr val="bg1"/>
                </a:solidFill>
              </a:rPr>
              <a:t>=1]=E[Y</a:t>
            </a:r>
            <a:r>
              <a:rPr lang="en-US" altLang="ja-JP" sz="1200" dirty="0" smtClean="0">
                <a:solidFill>
                  <a:schemeClr val="bg1"/>
                </a:solidFill>
              </a:rPr>
              <a:t>0,i</a:t>
            </a:r>
            <a:r>
              <a:rPr lang="en-US" altLang="ja-JP" dirty="0" smtClean="0">
                <a:solidFill>
                  <a:schemeClr val="bg1"/>
                </a:solidFill>
              </a:rPr>
              <a:t>|D</a:t>
            </a:r>
            <a:r>
              <a:rPr lang="en-US" altLang="ja-JP" sz="1200" dirty="0" smtClean="0">
                <a:solidFill>
                  <a:schemeClr val="bg1"/>
                </a:solidFill>
              </a:rPr>
              <a:t>i</a:t>
            </a:r>
            <a:r>
              <a:rPr lang="en-US" altLang="ja-JP" dirty="0" smtClean="0">
                <a:solidFill>
                  <a:schemeClr val="bg1"/>
                </a:solidFill>
              </a:rPr>
              <a:t>=0]</a:t>
            </a:r>
          </a:p>
        </p:txBody>
      </p:sp>
    </p:spTree>
    <p:extLst>
      <p:ext uri="{BB962C8B-B14F-4D97-AF65-F5344CB8AC3E}">
        <p14:creationId xmlns:p14="http://schemas.microsoft.com/office/powerpoint/2010/main" val="370929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r>
              <a:rPr lang="en-US" altLang="ja-JP" dirty="0" smtClean="0"/>
              <a:t>RCT</a:t>
            </a:r>
            <a:r>
              <a:rPr lang="ja-JP" altLang="en-US" dirty="0" smtClean="0"/>
              <a:t>（ランダム化比較試験）ができない場合、回帰分析が用いられることが多い。</a:t>
            </a:r>
            <a:endParaRPr lang="en-US" altLang="ja-JP" dirty="0" smtClean="0"/>
          </a:p>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8408276" y="5114922"/>
            <a:ext cx="3436883" cy="646331"/>
          </a:xfrm>
          <a:prstGeom prst="rect">
            <a:avLst/>
          </a:prstGeom>
          <a:noFill/>
        </p:spPr>
        <p:txBody>
          <a:bodyPr wrap="square" rtlCol="0">
            <a:spAutoFit/>
          </a:bodyPr>
          <a:lstStyle/>
          <a:p>
            <a:r>
              <a:rPr kumimoji="1" lang="ja-JP" altLang="en-US" dirty="0" smtClean="0"/>
              <a:t>駅から店舗までの距離と売り上げには負の</a:t>
            </a:r>
            <a:r>
              <a:rPr kumimoji="1" lang="ja-JP" altLang="en-US" dirty="0" smtClean="0"/>
              <a:t>相関が見られる。</a:t>
            </a:r>
            <a:endParaRPr kumimoji="1" lang="ja-JP" altLang="en-US" dirty="0"/>
          </a:p>
        </p:txBody>
      </p:sp>
      <p:graphicFrame>
        <p:nvGraphicFramePr>
          <p:cNvPr id="10" name="グラフ 9"/>
          <p:cNvGraphicFramePr>
            <a:graphicFrameLocks/>
          </p:cNvGraphicFramePr>
          <p:nvPr>
            <p:extLst>
              <p:ext uri="{D42A27DB-BD31-4B8C-83A1-F6EECF244321}">
                <p14:modId xmlns:p14="http://schemas.microsoft.com/office/powerpoint/2010/main" val="2594135995"/>
              </p:ext>
            </p:extLst>
          </p:nvPr>
        </p:nvGraphicFramePr>
        <p:xfrm>
          <a:off x="557366" y="1902752"/>
          <a:ext cx="7513782" cy="46389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204463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8136041" y="2427140"/>
            <a:ext cx="3436883" cy="369332"/>
          </a:xfrm>
          <a:prstGeom prst="rect">
            <a:avLst/>
          </a:prstGeom>
          <a:noFill/>
        </p:spPr>
        <p:txBody>
          <a:bodyPr wrap="square" rtlCol="0">
            <a:spAutoFit/>
          </a:bodyPr>
          <a:lstStyle/>
          <a:p>
            <a:r>
              <a:rPr kumimoji="1" lang="en-US" altLang="ja-JP" dirty="0" smtClean="0"/>
              <a:t>Y=-0.05X+69</a:t>
            </a:r>
            <a:r>
              <a:rPr kumimoji="1" lang="ja-JP" altLang="en-US" dirty="0" smtClean="0"/>
              <a:t>はどういう直線？</a:t>
            </a:r>
            <a:endParaRPr kumimoji="1" lang="ja-JP" altLang="en-US" dirty="0"/>
          </a:p>
        </p:txBody>
      </p:sp>
      <p:graphicFrame>
        <p:nvGraphicFramePr>
          <p:cNvPr id="10" name="グラフ 9"/>
          <p:cNvGraphicFramePr>
            <a:graphicFrameLocks/>
          </p:cNvGraphicFramePr>
          <p:nvPr>
            <p:extLst>
              <p:ext uri="{D42A27DB-BD31-4B8C-83A1-F6EECF244321}">
                <p14:modId xmlns:p14="http://schemas.microsoft.com/office/powerpoint/2010/main" val="2594135995"/>
              </p:ext>
            </p:extLst>
          </p:nvPr>
        </p:nvGraphicFramePr>
        <p:xfrm>
          <a:off x="557366" y="1902752"/>
          <a:ext cx="7513782" cy="46389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44466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8136041" y="2427140"/>
            <a:ext cx="3436883" cy="2585323"/>
          </a:xfrm>
          <a:prstGeom prst="rect">
            <a:avLst/>
          </a:prstGeom>
          <a:noFill/>
        </p:spPr>
        <p:txBody>
          <a:bodyPr wrap="square" rtlCol="0">
            <a:spAutoFit/>
          </a:bodyPr>
          <a:lstStyle/>
          <a:p>
            <a:r>
              <a:rPr kumimoji="1" lang="en-US" altLang="ja-JP" dirty="0" smtClean="0"/>
              <a:t>Y=-0.05X+69</a:t>
            </a:r>
            <a:r>
              <a:rPr kumimoji="1" lang="ja-JP" altLang="en-US" dirty="0" smtClean="0"/>
              <a:t>はどういう直線？</a:t>
            </a:r>
            <a:endParaRPr kumimoji="1" lang="en-US" altLang="ja-JP" dirty="0" smtClean="0"/>
          </a:p>
          <a:p>
            <a:endParaRPr lang="en-US" altLang="ja-JP" dirty="0"/>
          </a:p>
          <a:p>
            <a:r>
              <a:rPr lang="ja-JP" altLang="en-US" dirty="0"/>
              <a:t>それぞれの点から直線までの距離の和が最小になるように引いたもの！</a:t>
            </a:r>
            <a:endParaRPr lang="en-US" altLang="ja-JP" dirty="0"/>
          </a:p>
          <a:p>
            <a:endParaRPr lang="en-US" altLang="ja-JP" dirty="0"/>
          </a:p>
          <a:p>
            <a:r>
              <a:rPr lang="ja-JP" altLang="en-US" dirty="0"/>
              <a:t>それぞれの点と直線までの距離</a:t>
            </a:r>
            <a:r>
              <a:rPr lang="ja-JP" altLang="en-US" dirty="0" smtClean="0"/>
              <a:t>を残差</a:t>
            </a:r>
            <a:r>
              <a:rPr lang="ja-JP" altLang="en-US" dirty="0"/>
              <a:t>と言う。</a:t>
            </a:r>
          </a:p>
          <a:p>
            <a:endParaRPr kumimoji="1" lang="ja-JP" altLang="en-US" dirty="0"/>
          </a:p>
        </p:txBody>
      </p:sp>
      <p:graphicFrame>
        <p:nvGraphicFramePr>
          <p:cNvPr id="10" name="グラフ 9"/>
          <p:cNvGraphicFramePr>
            <a:graphicFrameLocks/>
          </p:cNvGraphicFramePr>
          <p:nvPr>
            <p:extLst>
              <p:ext uri="{D42A27DB-BD31-4B8C-83A1-F6EECF244321}">
                <p14:modId xmlns:p14="http://schemas.microsoft.com/office/powerpoint/2010/main" val="2594135995"/>
              </p:ext>
            </p:extLst>
          </p:nvPr>
        </p:nvGraphicFramePr>
        <p:xfrm>
          <a:off x="557366" y="1902752"/>
          <a:ext cx="7513782" cy="4638964"/>
        </p:xfrm>
        <a:graphic>
          <a:graphicData uri="http://schemas.openxmlformats.org/drawingml/2006/chart">
            <c:chart xmlns:c="http://schemas.openxmlformats.org/drawingml/2006/chart" xmlns:r="http://schemas.openxmlformats.org/officeDocument/2006/relationships" r:id="rId2"/>
          </a:graphicData>
        </a:graphic>
      </p:graphicFrame>
      <p:cxnSp>
        <p:nvCxnSpPr>
          <p:cNvPr id="8" name="直線矢印コネクタ 7"/>
          <p:cNvCxnSpPr/>
          <p:nvPr/>
        </p:nvCxnSpPr>
        <p:spPr>
          <a:xfrm>
            <a:off x="4100945" y="3528291"/>
            <a:ext cx="9237" cy="221673"/>
          </a:xfrm>
          <a:prstGeom prst="straightConnector1">
            <a:avLst/>
          </a:prstGeom>
          <a:ln w="9525">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241432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988292" y="2087205"/>
            <a:ext cx="10751126" cy="4313595"/>
          </a:xfrm>
        </p:spPr>
        <p:txBody>
          <a:bodyPr>
            <a:normAutofit/>
          </a:bodyPr>
          <a:lstStyle/>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4" y="332509"/>
            <a:ext cx="9901384" cy="584775"/>
          </a:xfrm>
          <a:prstGeom prst="rect">
            <a:avLst/>
          </a:prstGeom>
          <a:noFill/>
        </p:spPr>
        <p:txBody>
          <a:bodyPr wrap="square" rtlCol="0">
            <a:spAutoFit/>
          </a:bodyPr>
          <a:lstStyle/>
          <a:p>
            <a:r>
              <a:rPr kumimoji="1" lang="ja-JP" altLang="en-US" sz="3200" dirty="0" smtClean="0"/>
              <a:t>なぜ因果関係について考えるのは大事なのか？</a:t>
            </a:r>
            <a:endParaRPr kumimoji="1" lang="ja-JP" altLang="en-US" sz="3200" dirty="0"/>
          </a:p>
        </p:txBody>
      </p:sp>
    </p:spTree>
    <p:extLst>
      <p:ext uri="{BB962C8B-B14F-4D97-AF65-F5344CB8AC3E}">
        <p14:creationId xmlns:p14="http://schemas.microsoft.com/office/powerpoint/2010/main" val="107450437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8136041" y="2427140"/>
            <a:ext cx="3760395" cy="2862322"/>
          </a:xfrm>
          <a:prstGeom prst="rect">
            <a:avLst/>
          </a:prstGeom>
          <a:noFill/>
        </p:spPr>
        <p:txBody>
          <a:bodyPr wrap="square" rtlCol="0">
            <a:spAutoFit/>
          </a:bodyPr>
          <a:lstStyle/>
          <a:p>
            <a:r>
              <a:rPr lang="ja-JP" altLang="en-US" dirty="0"/>
              <a:t>もし</a:t>
            </a:r>
            <a:r>
              <a:rPr lang="en-US" altLang="ja-JP" dirty="0"/>
              <a:t>GDP</a:t>
            </a:r>
            <a:r>
              <a:rPr lang="ja-JP" altLang="en-US" dirty="0"/>
              <a:t>の成長率はテレワーク</a:t>
            </a:r>
            <a:endParaRPr lang="en-US" altLang="ja-JP" dirty="0"/>
          </a:p>
          <a:p>
            <a:r>
              <a:rPr lang="ja-JP" altLang="en-US" dirty="0"/>
              <a:t>人口率で完全に説明できるので</a:t>
            </a:r>
            <a:endParaRPr lang="en-US" altLang="ja-JP" dirty="0"/>
          </a:p>
          <a:p>
            <a:r>
              <a:rPr lang="ja-JP" altLang="en-US" dirty="0"/>
              <a:t>あれば、各点は</a:t>
            </a:r>
            <a:r>
              <a:rPr lang="en-US" altLang="ja-JP" dirty="0"/>
              <a:t>Y = </a:t>
            </a:r>
            <a:r>
              <a:rPr lang="en-US" altLang="ja-JP" dirty="0" smtClean="0"/>
              <a:t>-0.05X </a:t>
            </a:r>
            <a:r>
              <a:rPr lang="en-US" altLang="ja-JP" dirty="0"/>
              <a:t>+ </a:t>
            </a:r>
            <a:r>
              <a:rPr lang="en-US" altLang="ja-JP" dirty="0" smtClean="0"/>
              <a:t>69</a:t>
            </a:r>
            <a:endParaRPr lang="en-US" altLang="ja-JP" dirty="0"/>
          </a:p>
          <a:p>
            <a:r>
              <a:rPr lang="ja-JP" altLang="en-US" dirty="0"/>
              <a:t>上に来るはず。</a:t>
            </a:r>
            <a:endParaRPr lang="en-US" altLang="ja-JP" dirty="0"/>
          </a:p>
          <a:p>
            <a:endParaRPr lang="en-US" altLang="ja-JP" dirty="0"/>
          </a:p>
          <a:p>
            <a:r>
              <a:rPr lang="ja-JP" altLang="en-US" dirty="0"/>
              <a:t>「残差がある」</a:t>
            </a:r>
            <a:endParaRPr lang="en-US" altLang="ja-JP" dirty="0"/>
          </a:p>
          <a:p>
            <a:r>
              <a:rPr lang="ja-JP" altLang="en-US" dirty="0"/>
              <a:t>⇔</a:t>
            </a:r>
            <a:r>
              <a:rPr lang="ja-JP" altLang="en-US" dirty="0" smtClean="0"/>
              <a:t>「売り上げは駅からの距離だけでは</a:t>
            </a:r>
            <a:r>
              <a:rPr lang="ja-JP" altLang="en-US" dirty="0"/>
              <a:t>説明できない」</a:t>
            </a:r>
            <a:endParaRPr lang="en-US" altLang="ja-JP" dirty="0"/>
          </a:p>
          <a:p>
            <a:r>
              <a:rPr lang="ja-JP" altLang="en-US" dirty="0"/>
              <a:t>ということ！</a:t>
            </a:r>
          </a:p>
          <a:p>
            <a:endParaRPr kumimoji="1" lang="ja-JP" altLang="en-US" dirty="0"/>
          </a:p>
        </p:txBody>
      </p:sp>
      <p:graphicFrame>
        <p:nvGraphicFramePr>
          <p:cNvPr id="10" name="グラフ 9"/>
          <p:cNvGraphicFramePr>
            <a:graphicFrameLocks/>
          </p:cNvGraphicFramePr>
          <p:nvPr>
            <p:extLst>
              <p:ext uri="{D42A27DB-BD31-4B8C-83A1-F6EECF244321}">
                <p14:modId xmlns:p14="http://schemas.microsoft.com/office/powerpoint/2010/main" val="2594135995"/>
              </p:ext>
            </p:extLst>
          </p:nvPr>
        </p:nvGraphicFramePr>
        <p:xfrm>
          <a:off x="557366" y="1902752"/>
          <a:ext cx="7513782" cy="4638964"/>
        </p:xfrm>
        <a:graphic>
          <a:graphicData uri="http://schemas.openxmlformats.org/drawingml/2006/chart">
            <c:chart xmlns:c="http://schemas.openxmlformats.org/drawingml/2006/chart" xmlns:r="http://schemas.openxmlformats.org/officeDocument/2006/relationships" r:id="rId2"/>
          </a:graphicData>
        </a:graphic>
      </p:graphicFrame>
      <p:cxnSp>
        <p:nvCxnSpPr>
          <p:cNvPr id="8" name="直線矢印コネクタ 7"/>
          <p:cNvCxnSpPr/>
          <p:nvPr/>
        </p:nvCxnSpPr>
        <p:spPr>
          <a:xfrm>
            <a:off x="4100945" y="3528291"/>
            <a:ext cx="9237" cy="221673"/>
          </a:xfrm>
          <a:prstGeom prst="straightConnector1">
            <a:avLst/>
          </a:prstGeom>
          <a:ln w="9525">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1213053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5016758"/>
          </a:xfrm>
          <a:prstGeom prst="rect">
            <a:avLst/>
          </a:prstGeom>
          <a:noFill/>
        </p:spPr>
        <p:txBody>
          <a:bodyPr wrap="square" rtlCol="0">
            <a:spAutoFit/>
          </a:bodyPr>
          <a:lstStyle/>
          <a:p>
            <a:r>
              <a:rPr kumimoji="1" lang="ja-JP" altLang="en-US" sz="2400" dirty="0" smtClean="0"/>
              <a:t>現在のモデル</a:t>
            </a:r>
            <a:endParaRPr kumimoji="1" lang="en-US" altLang="ja-JP" sz="2400" dirty="0" smtClean="0"/>
          </a:p>
          <a:p>
            <a:r>
              <a:rPr lang="en-US" altLang="ja-JP" sz="3200" dirty="0" err="1"/>
              <a:t>y</a:t>
            </a:r>
            <a:r>
              <a:rPr kumimoji="1" lang="en-US" altLang="ja-JP" sz="1600" dirty="0" err="1" smtClean="0"/>
              <a:t>i</a:t>
            </a:r>
            <a:r>
              <a:rPr kumimoji="1" lang="en-US" altLang="ja-JP" sz="2400" dirty="0" smtClean="0"/>
              <a:t> = β</a:t>
            </a:r>
            <a:r>
              <a:rPr kumimoji="1" lang="en-US" altLang="ja-JP" sz="1600" dirty="0" smtClean="0"/>
              <a:t>0</a:t>
            </a:r>
            <a:r>
              <a:rPr kumimoji="1" lang="en-US" altLang="ja-JP" sz="2400" dirty="0" smtClean="0"/>
              <a:t> + β</a:t>
            </a:r>
            <a:r>
              <a:rPr kumimoji="1" lang="en-US" altLang="ja-JP" sz="1600" dirty="0" smtClean="0"/>
              <a:t>1</a:t>
            </a:r>
            <a:r>
              <a:rPr lang="en-US" altLang="ja-JP" sz="3200" dirty="0"/>
              <a:t>x</a:t>
            </a:r>
            <a:r>
              <a:rPr kumimoji="1" lang="en-US" altLang="ja-JP" sz="1600" dirty="0" smtClean="0"/>
              <a:t>i </a:t>
            </a:r>
            <a:r>
              <a:rPr kumimoji="1" lang="en-US" altLang="ja-JP" sz="2400" dirty="0" smtClean="0"/>
              <a:t>+ </a:t>
            </a:r>
            <a:r>
              <a:rPr lang="en-US" altLang="ja-JP" sz="3200" dirty="0" err="1"/>
              <a:t>u</a:t>
            </a:r>
            <a:r>
              <a:rPr kumimoji="1" lang="en-US" altLang="ja-JP" sz="1600" dirty="0" err="1" smtClean="0"/>
              <a:t>i</a:t>
            </a:r>
            <a:endParaRPr kumimoji="1" lang="en-US" altLang="ja-JP" sz="1600" dirty="0" smtClean="0"/>
          </a:p>
          <a:p>
            <a:endParaRPr kumimoji="1" lang="en-US" altLang="ja-JP" sz="1600" dirty="0" smtClean="0"/>
          </a:p>
          <a:p>
            <a:r>
              <a:rPr lang="ja-JP" altLang="en-US" sz="2400" dirty="0" smtClean="0"/>
              <a:t>（</a:t>
            </a:r>
            <a:r>
              <a:rPr lang="en-US" altLang="ja-JP" sz="2400" dirty="0" smtClean="0"/>
              <a:t>Y</a:t>
            </a:r>
            <a:r>
              <a:rPr lang="ja-JP" altLang="en-US" sz="2400" dirty="0" smtClean="0"/>
              <a:t>は売り上げ、</a:t>
            </a:r>
            <a:r>
              <a:rPr lang="en-US" altLang="ja-JP" sz="2400" dirty="0" smtClean="0"/>
              <a:t>X</a:t>
            </a:r>
            <a:r>
              <a:rPr lang="ja-JP" altLang="en-US" sz="2400" dirty="0" smtClean="0"/>
              <a:t>は駅からの距離、</a:t>
            </a:r>
            <a:r>
              <a:rPr lang="en-US" altLang="ja-JP" sz="2400" dirty="0" smtClean="0"/>
              <a:t>U</a:t>
            </a:r>
            <a:r>
              <a:rPr lang="ja-JP" altLang="en-US" sz="2400" dirty="0" smtClean="0"/>
              <a:t>は誤差項、</a:t>
            </a:r>
            <a:r>
              <a:rPr lang="en-US" altLang="ja-JP" sz="2400" dirty="0" err="1" smtClean="0"/>
              <a:t>i</a:t>
            </a:r>
            <a:r>
              <a:rPr lang="ja-JP" altLang="en-US" sz="2400" dirty="0" smtClean="0"/>
              <a:t>は国）</a:t>
            </a:r>
            <a:endParaRPr lang="en-US" altLang="ja-JP" sz="2400" dirty="0" smtClean="0"/>
          </a:p>
          <a:p>
            <a:endParaRPr lang="en-US" altLang="ja-JP" sz="2400" dirty="0"/>
          </a:p>
          <a:p>
            <a:r>
              <a:rPr lang="ja-JP" altLang="en-US" sz="2400" dirty="0" smtClean="0"/>
              <a:t>実際に引くことのできる直線は</a:t>
            </a:r>
            <a:endParaRPr lang="en-US" altLang="ja-JP" sz="2400" dirty="0" smtClean="0"/>
          </a:p>
          <a:p>
            <a:endParaRPr lang="en-US" altLang="ja-JP" sz="2400" dirty="0" smtClean="0"/>
          </a:p>
          <a:p>
            <a:endParaRPr lang="en-US" altLang="ja-JP" sz="2400" dirty="0"/>
          </a:p>
          <a:p>
            <a:endParaRPr lang="en-US" altLang="ja-JP" sz="2400" dirty="0" smtClean="0"/>
          </a:p>
          <a:p>
            <a:r>
              <a:rPr lang="ja-JP" altLang="en-US" sz="2400" dirty="0" smtClean="0"/>
              <a:t>このとき、残差の推定値</a:t>
            </a:r>
            <a:r>
              <a:rPr lang="en-US" altLang="ja-JP" sz="3200" dirty="0" err="1" smtClean="0"/>
              <a:t>û</a:t>
            </a:r>
            <a:r>
              <a:rPr lang="en-US" altLang="ja-JP" sz="1600" dirty="0" err="1" smtClean="0"/>
              <a:t>i</a:t>
            </a:r>
            <a:r>
              <a:rPr lang="en-US" altLang="ja-JP" sz="1600" dirty="0" smtClean="0"/>
              <a:t> </a:t>
            </a:r>
            <a:r>
              <a:rPr lang="en-US" altLang="ja-JP" sz="3200" dirty="0" smtClean="0"/>
              <a:t>= </a:t>
            </a:r>
            <a:r>
              <a:rPr lang="en-US" altLang="ja-JP" sz="3200" dirty="0" err="1" smtClean="0"/>
              <a:t>y</a:t>
            </a:r>
            <a:r>
              <a:rPr lang="en-US" altLang="ja-JP" sz="1600" dirty="0" err="1" smtClean="0"/>
              <a:t>i</a:t>
            </a:r>
            <a:r>
              <a:rPr lang="en-US" altLang="ja-JP" sz="1600" dirty="0" smtClean="0"/>
              <a:t> </a:t>
            </a:r>
            <a:r>
              <a:rPr lang="en-US" altLang="ja-JP" sz="2400" dirty="0" smtClean="0"/>
              <a:t>– </a:t>
            </a:r>
          </a:p>
          <a:p>
            <a:r>
              <a:rPr lang="ja-JP" altLang="en-US" sz="2400" dirty="0" smtClean="0"/>
              <a:t>である。</a:t>
            </a:r>
            <a:endParaRPr lang="en-US" altLang="ja-JP" sz="2400" dirty="0" smtClean="0"/>
          </a:p>
          <a:p>
            <a:endParaRPr lang="en-US" altLang="ja-JP" sz="2400" dirty="0"/>
          </a:p>
          <a:p>
            <a:endParaRPr lang="en-US" altLang="ja-JP" sz="2400" dirty="0" smtClean="0"/>
          </a:p>
        </p:txBody>
      </p:sp>
      <p:pic>
        <p:nvPicPr>
          <p:cNvPr id="6" name="図 5"/>
          <p:cNvPicPr>
            <a:picLocks noChangeAspect="1"/>
          </p:cNvPicPr>
          <p:nvPr/>
        </p:nvPicPr>
        <p:blipFill rotWithShape="1">
          <a:blip r:embed="rId2">
            <a:extLst>
              <a:ext uri="{28A0092B-C50C-407E-A947-70E740481C1C}">
                <a14:useLocalDpi xmlns:a14="http://schemas.microsoft.com/office/drawing/2010/main" val="0"/>
              </a:ext>
            </a:extLst>
          </a:blip>
          <a:srcRect t="14569" r="29904" b="14400"/>
          <a:stretch/>
        </p:blipFill>
        <p:spPr>
          <a:xfrm>
            <a:off x="286329" y="3728715"/>
            <a:ext cx="2706254" cy="802640"/>
          </a:xfrm>
          <a:prstGeom prst="rect">
            <a:avLst/>
          </a:prstGeom>
        </p:spPr>
      </p:pic>
      <p:pic>
        <p:nvPicPr>
          <p:cNvPr id="9" name="図 8"/>
          <p:cNvPicPr>
            <a:picLocks noChangeAspect="1"/>
          </p:cNvPicPr>
          <p:nvPr/>
        </p:nvPicPr>
        <p:blipFill rotWithShape="1">
          <a:blip r:embed="rId2">
            <a:extLst>
              <a:ext uri="{28A0092B-C50C-407E-A947-70E740481C1C}">
                <a14:useLocalDpi xmlns:a14="http://schemas.microsoft.com/office/drawing/2010/main" val="0"/>
              </a:ext>
            </a:extLst>
          </a:blip>
          <a:srcRect l="6624" t="26234" r="81891" b="14119"/>
          <a:stretch/>
        </p:blipFill>
        <p:spPr>
          <a:xfrm>
            <a:off x="5292434" y="4729163"/>
            <a:ext cx="461819" cy="701964"/>
          </a:xfrm>
          <a:prstGeom prst="rect">
            <a:avLst/>
          </a:prstGeom>
        </p:spPr>
      </p:pic>
    </p:spTree>
    <p:extLst>
      <p:ext uri="{BB962C8B-B14F-4D97-AF65-F5344CB8AC3E}">
        <p14:creationId xmlns:p14="http://schemas.microsoft.com/office/powerpoint/2010/main" val="34580413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10926068"/>
          </a:xfrm>
          <a:prstGeom prst="rect">
            <a:avLst/>
          </a:prstGeom>
          <a:noFill/>
        </p:spPr>
        <p:txBody>
          <a:bodyPr wrap="square" rtlCol="0">
            <a:spAutoFit/>
          </a:bodyPr>
          <a:lstStyle/>
          <a:p>
            <a:r>
              <a:rPr kumimoji="1" lang="ja-JP" altLang="en-US" sz="2400" dirty="0" smtClean="0"/>
              <a:t>「各点から直線　　　　　　　　までの距離が最小」</a:t>
            </a:r>
            <a:endParaRPr kumimoji="1" lang="en-US" altLang="ja-JP" sz="2400" dirty="0" smtClean="0"/>
          </a:p>
          <a:p>
            <a:r>
              <a:rPr kumimoji="1" lang="ja-JP" altLang="en-US" sz="2400" dirty="0" smtClean="0"/>
              <a:t>⇔</a:t>
            </a:r>
            <a:endParaRPr kumimoji="1" lang="en-US" altLang="ja-JP" sz="2400" dirty="0" smtClean="0"/>
          </a:p>
          <a:p>
            <a:r>
              <a:rPr kumimoji="1" lang="ja-JP" altLang="en-US" sz="2400" dirty="0" smtClean="0"/>
              <a:t>「各点から直線　　　　　　　　までの距離の二乗和が最小」</a:t>
            </a:r>
            <a:endParaRPr kumimoji="1" lang="en-US" altLang="ja-JP" sz="2400" dirty="0" smtClean="0"/>
          </a:p>
          <a:p>
            <a:r>
              <a:rPr kumimoji="1" lang="ja-JP" altLang="en-US" sz="2400" dirty="0" smtClean="0"/>
              <a:t>⇔</a:t>
            </a:r>
            <a:endParaRPr kumimoji="1" lang="en-US" altLang="ja-JP" sz="2400" dirty="0" smtClean="0"/>
          </a:p>
          <a:p>
            <a:r>
              <a:rPr kumimoji="1" lang="ja-JP" altLang="en-US" sz="2400" dirty="0" smtClean="0"/>
              <a:t>「　　　　　　　　　　　　　　　　　　　　　</a:t>
            </a:r>
            <a:endParaRPr kumimoji="1" lang="en-US" altLang="ja-JP" sz="2400" dirty="0" smtClean="0"/>
          </a:p>
          <a:p>
            <a:r>
              <a:rPr kumimoji="1" lang="ja-JP" altLang="en-US" sz="2400" dirty="0" smtClean="0"/>
              <a:t>　　　　　　　　　　　　　　　　　　　　　　」</a:t>
            </a:r>
            <a:endParaRPr kumimoji="1" lang="en-US" altLang="ja-JP" sz="2400" dirty="0" smtClean="0"/>
          </a:p>
          <a:p>
            <a:endParaRPr lang="en-US" altLang="ja-JP" sz="2400" dirty="0"/>
          </a:p>
          <a:p>
            <a:r>
              <a:rPr kumimoji="1" lang="ja-JP" altLang="en-US" sz="2400" dirty="0" smtClean="0"/>
              <a:t>⇔「　　　　　　　　　　　　　　　　</a:t>
            </a:r>
            <a:endParaRPr kumimoji="1" lang="en-US" altLang="ja-JP" sz="2400" dirty="0" smtClean="0"/>
          </a:p>
          <a:p>
            <a:r>
              <a:rPr kumimoji="1" lang="ja-JP" altLang="en-US" sz="2400" dirty="0" smtClean="0"/>
              <a:t>　　</a:t>
            </a:r>
            <a:endParaRPr kumimoji="1" lang="en-US" altLang="ja-JP" sz="2400" dirty="0" smtClean="0"/>
          </a:p>
          <a:p>
            <a:r>
              <a:rPr kumimoji="1" lang="ja-JP" altLang="en-US" sz="2400" dirty="0" smtClean="0"/>
              <a:t>　　</a:t>
            </a:r>
            <a:endParaRPr kumimoji="1" lang="en-US" altLang="ja-JP" sz="2400" dirty="0" smtClean="0"/>
          </a:p>
          <a:p>
            <a:endParaRPr lang="en-US" altLang="ja-JP" sz="2400" dirty="0"/>
          </a:p>
          <a:p>
            <a:r>
              <a:rPr kumimoji="1" lang="ja-JP" altLang="en-US" sz="2400" dirty="0" smtClean="0"/>
              <a:t>　　　　　　　　　　　　　　　　　」　　∴</a:t>
            </a:r>
            <a:endParaRPr kumimoji="1" lang="en-US" altLang="ja-JP" sz="2400" dirty="0" smtClean="0"/>
          </a:p>
          <a:p>
            <a:endParaRPr kumimoji="1" lang="en-US" altLang="ja-JP" sz="2400" dirty="0" smtClean="0"/>
          </a:p>
          <a:p>
            <a:r>
              <a:rPr kumimoji="1" lang="ja-JP" altLang="en-US" sz="2400" dirty="0" smtClean="0"/>
              <a:t>　　　　　　　　　　　　　　　　　　　　　　</a:t>
            </a:r>
            <a:endParaRPr kumimoji="1" lang="en-US" altLang="ja-JP" sz="2400" dirty="0" smtClean="0"/>
          </a:p>
          <a:p>
            <a:endParaRPr lang="en-US" altLang="ja-JP" sz="3200" dirty="0" smtClean="0"/>
          </a:p>
          <a:p>
            <a:endParaRPr lang="en-US" altLang="ja-JP" sz="3200" dirty="0"/>
          </a:p>
          <a:p>
            <a:endParaRPr lang="en-US" altLang="ja-JP" sz="3200" dirty="0" smtClean="0"/>
          </a:p>
          <a:p>
            <a:endParaRPr lang="en-US" altLang="ja-JP" sz="3200" dirty="0"/>
          </a:p>
          <a:p>
            <a:r>
              <a:rPr lang="en-US" altLang="ja-JP" sz="3200" dirty="0" err="1" smtClean="0"/>
              <a:t>y</a:t>
            </a:r>
            <a:r>
              <a:rPr kumimoji="1" lang="en-US" altLang="ja-JP" sz="1600" dirty="0" err="1" smtClean="0"/>
              <a:t>i</a:t>
            </a:r>
            <a:r>
              <a:rPr kumimoji="1" lang="en-US" altLang="ja-JP" sz="2400" dirty="0" smtClean="0"/>
              <a:t> = β</a:t>
            </a:r>
            <a:r>
              <a:rPr kumimoji="1" lang="en-US" altLang="ja-JP" sz="1600" dirty="0" smtClean="0"/>
              <a:t>0</a:t>
            </a:r>
            <a:r>
              <a:rPr kumimoji="1" lang="en-US" altLang="ja-JP" sz="2400" dirty="0" smtClean="0"/>
              <a:t> + β</a:t>
            </a:r>
            <a:r>
              <a:rPr kumimoji="1" lang="en-US" altLang="ja-JP" sz="1600" dirty="0" smtClean="0"/>
              <a:t>1</a:t>
            </a:r>
            <a:r>
              <a:rPr lang="en-US" altLang="ja-JP" sz="3200" dirty="0"/>
              <a:t>x</a:t>
            </a:r>
            <a:r>
              <a:rPr kumimoji="1" lang="en-US" altLang="ja-JP" sz="1600" dirty="0" smtClean="0"/>
              <a:t>i </a:t>
            </a:r>
            <a:r>
              <a:rPr kumimoji="1" lang="en-US" altLang="ja-JP" sz="2400" dirty="0" smtClean="0"/>
              <a:t>+ </a:t>
            </a:r>
            <a:r>
              <a:rPr lang="en-US" altLang="ja-JP" sz="3200" dirty="0" err="1"/>
              <a:t>u</a:t>
            </a:r>
            <a:r>
              <a:rPr kumimoji="1" lang="en-US" altLang="ja-JP" sz="1600" dirty="0" err="1" smtClean="0"/>
              <a:t>i</a:t>
            </a:r>
            <a:endParaRPr kumimoji="1" lang="en-US" altLang="ja-JP" sz="1600" dirty="0" smtClean="0"/>
          </a:p>
          <a:p>
            <a:endParaRPr kumimoji="1" lang="en-US" altLang="ja-JP" sz="1600" dirty="0" smtClean="0"/>
          </a:p>
          <a:p>
            <a:r>
              <a:rPr lang="ja-JP" altLang="en-US" sz="2400" dirty="0" smtClean="0"/>
              <a:t>（</a:t>
            </a:r>
            <a:r>
              <a:rPr lang="en-US" altLang="ja-JP" sz="2400" dirty="0" smtClean="0"/>
              <a:t>Y</a:t>
            </a:r>
            <a:r>
              <a:rPr lang="ja-JP" altLang="en-US" sz="2400" dirty="0" smtClean="0"/>
              <a:t>は</a:t>
            </a:r>
            <a:r>
              <a:rPr lang="en-US" altLang="ja-JP" sz="2400" dirty="0" smtClean="0"/>
              <a:t>GDP</a:t>
            </a:r>
            <a:r>
              <a:rPr lang="ja-JP" altLang="en-US" sz="2400" dirty="0" smtClean="0"/>
              <a:t>成長率、</a:t>
            </a:r>
            <a:r>
              <a:rPr lang="en-US" altLang="ja-JP" sz="2400" dirty="0" smtClean="0"/>
              <a:t>X</a:t>
            </a:r>
            <a:r>
              <a:rPr lang="ja-JP" altLang="en-US" sz="2400" dirty="0" smtClean="0"/>
              <a:t>はテレワーク人口率、</a:t>
            </a:r>
            <a:r>
              <a:rPr lang="en-US" altLang="ja-JP" sz="2400" dirty="0" smtClean="0"/>
              <a:t>U</a:t>
            </a:r>
            <a:r>
              <a:rPr lang="ja-JP" altLang="en-US" sz="2400" dirty="0" smtClean="0"/>
              <a:t>は誤差項、</a:t>
            </a:r>
            <a:r>
              <a:rPr lang="en-US" altLang="ja-JP" sz="2400" dirty="0" err="1" smtClean="0"/>
              <a:t>i</a:t>
            </a:r>
            <a:r>
              <a:rPr lang="ja-JP" altLang="en-US" sz="2400" dirty="0" smtClean="0"/>
              <a:t>は国）</a:t>
            </a:r>
            <a:endParaRPr lang="en-US" altLang="ja-JP" sz="2400" dirty="0" smtClean="0"/>
          </a:p>
          <a:p>
            <a:endParaRPr lang="en-US" altLang="ja-JP" sz="2400" dirty="0"/>
          </a:p>
          <a:p>
            <a:endParaRPr lang="en-US" altLang="ja-JP" sz="2400" dirty="0" smtClean="0"/>
          </a:p>
          <a:p>
            <a:endParaRPr lang="en-US" altLang="ja-JP" sz="2400" dirty="0"/>
          </a:p>
          <a:p>
            <a:endParaRPr lang="en-US" altLang="ja-JP" sz="2400" dirty="0" smtClean="0"/>
          </a:p>
          <a:p>
            <a:endParaRPr lang="en-US" altLang="ja-JP" sz="2400" dirty="0" smtClean="0"/>
          </a:p>
          <a:p>
            <a:endParaRPr lang="en-US" altLang="ja-JP" sz="2400" dirty="0"/>
          </a:p>
          <a:p>
            <a:endParaRPr lang="en-US" altLang="ja-JP" sz="2400" dirty="0" smtClean="0"/>
          </a:p>
        </p:txBody>
      </p:sp>
      <p:pic>
        <p:nvPicPr>
          <p:cNvPr id="10" name="図 9"/>
          <p:cNvPicPr>
            <a:picLocks noChangeAspect="1"/>
          </p:cNvPicPr>
          <p:nvPr/>
        </p:nvPicPr>
        <p:blipFill rotWithShape="1">
          <a:blip r:embed="rId2">
            <a:extLst>
              <a:ext uri="{28A0092B-C50C-407E-A947-70E740481C1C}">
                <a14:useLocalDpi xmlns:a14="http://schemas.microsoft.com/office/drawing/2010/main" val="0"/>
              </a:ext>
            </a:extLst>
          </a:blip>
          <a:srcRect l="6100" t="17889" r="32057" b="14400"/>
          <a:stretch/>
        </p:blipFill>
        <p:spPr>
          <a:xfrm>
            <a:off x="2821706" y="1237389"/>
            <a:ext cx="2387604" cy="765128"/>
          </a:xfrm>
          <a:prstGeom prst="rect">
            <a:avLst/>
          </a:prstGeom>
        </p:spPr>
      </p:pic>
      <p:pic>
        <p:nvPicPr>
          <p:cNvPr id="11" name="図 10"/>
          <p:cNvPicPr>
            <a:picLocks noChangeAspect="1"/>
          </p:cNvPicPr>
          <p:nvPr/>
        </p:nvPicPr>
        <p:blipFill rotWithShape="1">
          <a:blip r:embed="rId2">
            <a:extLst>
              <a:ext uri="{28A0092B-C50C-407E-A947-70E740481C1C}">
                <a14:useLocalDpi xmlns:a14="http://schemas.microsoft.com/office/drawing/2010/main" val="0"/>
              </a:ext>
            </a:extLst>
          </a:blip>
          <a:srcRect l="6100" t="17889" r="32057" b="14400"/>
          <a:stretch/>
        </p:blipFill>
        <p:spPr>
          <a:xfrm>
            <a:off x="2821706" y="1958999"/>
            <a:ext cx="2387604" cy="765128"/>
          </a:xfrm>
          <a:prstGeom prst="rect">
            <a:avLst/>
          </a:prstGeom>
        </p:spPr>
      </p:pic>
      <p:pic>
        <p:nvPicPr>
          <p:cNvPr id="8" name="図 7"/>
          <p:cNvPicPr>
            <a:picLocks noChangeAspect="1"/>
          </p:cNvPicPr>
          <p:nvPr/>
        </p:nvPicPr>
        <p:blipFill rotWithShape="1">
          <a:blip r:embed="rId3">
            <a:extLst>
              <a:ext uri="{28A0092B-C50C-407E-A947-70E740481C1C}">
                <a14:useLocalDpi xmlns:a14="http://schemas.microsoft.com/office/drawing/2010/main" val="0"/>
              </a:ext>
            </a:extLst>
          </a:blip>
          <a:srcRect l="34821" t="45553" r="13218" b="42918"/>
          <a:stretch/>
        </p:blipFill>
        <p:spPr>
          <a:xfrm>
            <a:off x="930611" y="3007105"/>
            <a:ext cx="6169794" cy="770020"/>
          </a:xfrm>
          <a:prstGeom prst="rect">
            <a:avLst/>
          </a:prstGeom>
        </p:spPr>
      </p:pic>
      <p:pic>
        <p:nvPicPr>
          <p:cNvPr id="12" name="図 11"/>
          <p:cNvPicPr>
            <a:picLocks noChangeAspect="1"/>
          </p:cNvPicPr>
          <p:nvPr/>
        </p:nvPicPr>
        <p:blipFill rotWithShape="1">
          <a:blip r:embed="rId3">
            <a:extLst>
              <a:ext uri="{28A0092B-C50C-407E-A947-70E740481C1C}">
                <a14:useLocalDpi xmlns:a14="http://schemas.microsoft.com/office/drawing/2010/main" val="0"/>
              </a:ext>
            </a:extLst>
          </a:blip>
          <a:srcRect l="40861" t="63796" r="19139" b="9325"/>
          <a:stretch/>
        </p:blipFill>
        <p:spPr>
          <a:xfrm>
            <a:off x="1191491" y="4141258"/>
            <a:ext cx="4455623" cy="1684182"/>
          </a:xfrm>
          <a:prstGeom prst="rect">
            <a:avLst/>
          </a:prstGeom>
        </p:spPr>
      </p:pic>
      <p:pic>
        <p:nvPicPr>
          <p:cNvPr id="9" name="図 8"/>
          <p:cNvPicPr>
            <a:picLocks noChangeAspect="1"/>
          </p:cNvPicPr>
          <p:nvPr/>
        </p:nvPicPr>
        <p:blipFill rotWithShape="1">
          <a:blip r:embed="rId4">
            <a:extLst>
              <a:ext uri="{28A0092B-C50C-407E-A947-70E740481C1C}">
                <a14:useLocalDpi xmlns:a14="http://schemas.microsoft.com/office/drawing/2010/main" val="0"/>
              </a:ext>
            </a:extLst>
          </a:blip>
          <a:srcRect l="63820" t="17989" r="26547" b="78297"/>
          <a:stretch/>
        </p:blipFill>
        <p:spPr>
          <a:xfrm>
            <a:off x="7095374" y="5476842"/>
            <a:ext cx="1869023" cy="405361"/>
          </a:xfrm>
          <a:prstGeom prst="rect">
            <a:avLst/>
          </a:prstGeom>
        </p:spPr>
      </p:pic>
      <p:pic>
        <p:nvPicPr>
          <p:cNvPr id="14" name="図 13"/>
          <p:cNvPicPr>
            <a:picLocks noChangeAspect="1"/>
          </p:cNvPicPr>
          <p:nvPr/>
        </p:nvPicPr>
        <p:blipFill rotWithShape="1">
          <a:blip r:embed="rId4">
            <a:extLst>
              <a:ext uri="{28A0092B-C50C-407E-A947-70E740481C1C}">
                <a14:useLocalDpi xmlns:a14="http://schemas.microsoft.com/office/drawing/2010/main" val="0"/>
              </a:ext>
            </a:extLst>
          </a:blip>
          <a:srcRect l="53811" t="83093" r="29477" b="8418"/>
          <a:stretch/>
        </p:blipFill>
        <p:spPr>
          <a:xfrm>
            <a:off x="7165908" y="5882203"/>
            <a:ext cx="3341376" cy="954681"/>
          </a:xfrm>
          <a:prstGeom prst="rect">
            <a:avLst/>
          </a:prstGeom>
        </p:spPr>
      </p:pic>
    </p:spTree>
    <p:extLst>
      <p:ext uri="{BB962C8B-B14F-4D97-AF65-F5344CB8AC3E}">
        <p14:creationId xmlns:p14="http://schemas.microsoft.com/office/powerpoint/2010/main" val="408220366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3416320"/>
          </a:xfrm>
          <a:prstGeom prst="rect">
            <a:avLst/>
          </a:prstGeom>
          <a:noFill/>
        </p:spPr>
        <p:txBody>
          <a:bodyPr wrap="square" rtlCol="0">
            <a:spAutoFit/>
          </a:bodyPr>
          <a:lstStyle/>
          <a:p>
            <a:r>
              <a:rPr kumimoji="1" lang="ja-JP" altLang="en-US" sz="2400" dirty="0" smtClean="0"/>
              <a:t>なぜ、この推定量が良いのか？</a:t>
            </a:r>
            <a:endParaRPr kumimoji="1" lang="en-US" altLang="ja-JP" sz="2400" dirty="0" smtClean="0"/>
          </a:p>
          <a:p>
            <a:r>
              <a:rPr kumimoji="1" lang="ja-JP" altLang="en-US" sz="2400" dirty="0" smtClean="0"/>
              <a:t>→推定量が不偏性を持っているから</a:t>
            </a:r>
            <a:endParaRPr kumimoji="1" lang="en-US" altLang="ja-JP" sz="2400" dirty="0" smtClean="0"/>
          </a:p>
          <a:p>
            <a:endParaRPr lang="en-US" altLang="ja-JP" sz="2400" dirty="0"/>
          </a:p>
          <a:p>
            <a:r>
              <a:rPr kumimoji="1" lang="ja-JP" altLang="en-US" sz="2400" dirty="0" smtClean="0"/>
              <a:t>不偏性とは？</a:t>
            </a:r>
            <a:r>
              <a:rPr kumimoji="1" lang="en-US" altLang="ja-JP" sz="2400" dirty="0" smtClean="0"/>
              <a:t>…</a:t>
            </a:r>
            <a:r>
              <a:rPr kumimoji="1" lang="ja-JP" altLang="en-US" sz="2400" dirty="0" smtClean="0"/>
              <a:t>推定量の期待値が母集団平均に等しいこと</a:t>
            </a:r>
            <a:endParaRPr kumimoji="1" lang="en-US" altLang="ja-JP" sz="2400" dirty="0" smtClean="0"/>
          </a:p>
          <a:p>
            <a:r>
              <a:rPr lang="ja-JP" altLang="en-US" sz="2400" dirty="0" smtClean="0"/>
              <a:t>　　　　　　　（</a:t>
            </a:r>
            <a:r>
              <a:rPr lang="en-US" altLang="ja-JP" sz="2400" dirty="0" smtClean="0"/>
              <a:t>E(Ŷ) = Y</a:t>
            </a:r>
            <a:r>
              <a:rPr lang="ja-JP" altLang="en-US" sz="2400" dirty="0" smtClean="0"/>
              <a:t>）</a:t>
            </a:r>
            <a:endParaRPr lang="en-US" altLang="ja-JP" sz="2400" dirty="0" smtClean="0"/>
          </a:p>
          <a:p>
            <a:endParaRPr kumimoji="1" lang="en-US" altLang="ja-JP" sz="2400" dirty="0"/>
          </a:p>
          <a:p>
            <a:endParaRPr kumimoji="1" lang="en-US" altLang="ja-JP" sz="2400" dirty="0" smtClean="0"/>
          </a:p>
          <a:p>
            <a:endParaRPr lang="en-US" altLang="ja-JP" sz="2400" dirty="0"/>
          </a:p>
          <a:p>
            <a:endParaRPr kumimoji="1" lang="en-US" altLang="ja-JP" sz="2400" dirty="0" smtClean="0"/>
          </a:p>
        </p:txBody>
      </p:sp>
    </p:spTree>
    <p:extLst>
      <p:ext uri="{BB962C8B-B14F-4D97-AF65-F5344CB8AC3E}">
        <p14:creationId xmlns:p14="http://schemas.microsoft.com/office/powerpoint/2010/main" val="230194356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5262979"/>
          </a:xfrm>
          <a:prstGeom prst="rect">
            <a:avLst/>
          </a:prstGeom>
          <a:noFill/>
        </p:spPr>
        <p:txBody>
          <a:bodyPr wrap="square" rtlCol="0">
            <a:spAutoFit/>
          </a:bodyPr>
          <a:lstStyle/>
          <a:p>
            <a:r>
              <a:rPr kumimoji="1" lang="ja-JP" altLang="en-US" sz="2400" dirty="0" smtClean="0"/>
              <a:t>なぜ、この推定量が良いのか？</a:t>
            </a:r>
            <a:endParaRPr kumimoji="1" lang="en-US" altLang="ja-JP" sz="2400" dirty="0" smtClean="0"/>
          </a:p>
          <a:p>
            <a:r>
              <a:rPr kumimoji="1" lang="ja-JP" altLang="en-US" sz="2400" dirty="0" smtClean="0"/>
              <a:t>→推定量が不偏性を持っているから</a:t>
            </a:r>
            <a:endParaRPr kumimoji="1" lang="en-US" altLang="ja-JP" sz="2400" dirty="0" smtClean="0"/>
          </a:p>
          <a:p>
            <a:endParaRPr lang="en-US" altLang="ja-JP" sz="2400" dirty="0"/>
          </a:p>
          <a:p>
            <a:r>
              <a:rPr kumimoji="1" lang="ja-JP" altLang="en-US" sz="2400" dirty="0" smtClean="0"/>
              <a:t>不偏性とは？</a:t>
            </a:r>
            <a:r>
              <a:rPr kumimoji="1" lang="en-US" altLang="ja-JP" sz="2400" dirty="0" smtClean="0"/>
              <a:t>…</a:t>
            </a:r>
            <a:r>
              <a:rPr kumimoji="1" lang="ja-JP" altLang="en-US" sz="2400" dirty="0" smtClean="0"/>
              <a:t>推定量の期待値が母集団平均に等しいこと</a:t>
            </a:r>
            <a:endParaRPr kumimoji="1" lang="en-US" altLang="ja-JP" sz="2400" dirty="0" smtClean="0"/>
          </a:p>
          <a:p>
            <a:r>
              <a:rPr lang="ja-JP" altLang="en-US" sz="2400" dirty="0" smtClean="0"/>
              <a:t>　　　　　　　（</a:t>
            </a:r>
            <a:r>
              <a:rPr lang="en-US" altLang="ja-JP" sz="2400" dirty="0" smtClean="0"/>
              <a:t>E(Ŷ) = Y</a:t>
            </a:r>
            <a:r>
              <a:rPr lang="ja-JP" altLang="en-US" sz="2400" dirty="0" smtClean="0"/>
              <a:t>）</a:t>
            </a:r>
            <a:endParaRPr lang="en-US" altLang="ja-JP" sz="2400" dirty="0" smtClean="0"/>
          </a:p>
          <a:p>
            <a:endParaRPr kumimoji="1" lang="en-US" altLang="ja-JP" sz="2400" dirty="0"/>
          </a:p>
          <a:p>
            <a:r>
              <a:rPr kumimoji="1" lang="en-US" altLang="ja-JP" sz="2400" dirty="0" smtClean="0"/>
              <a:t>※</a:t>
            </a:r>
            <a:r>
              <a:rPr kumimoji="1" lang="ja-JP" altLang="en-US" sz="2400" dirty="0" smtClean="0"/>
              <a:t>例えば、サイコロを振る試行を際限なく</a:t>
            </a:r>
            <a:endParaRPr kumimoji="1" lang="en-US" altLang="ja-JP" sz="2400" dirty="0" smtClean="0"/>
          </a:p>
          <a:p>
            <a:r>
              <a:rPr kumimoji="1" lang="ja-JP" altLang="en-US" sz="2400" dirty="0" smtClean="0"/>
              <a:t>繰り返したとき、その平均は</a:t>
            </a:r>
            <a:r>
              <a:rPr kumimoji="1" lang="en-US" altLang="ja-JP" sz="2400" dirty="0" smtClean="0"/>
              <a:t>3.5</a:t>
            </a:r>
            <a:r>
              <a:rPr kumimoji="1" lang="ja-JP" altLang="en-US" sz="2400" dirty="0" smtClean="0"/>
              <a:t>に等しくなる。</a:t>
            </a:r>
            <a:endParaRPr kumimoji="1" lang="en-US" altLang="ja-JP" sz="2400" dirty="0" smtClean="0"/>
          </a:p>
          <a:p>
            <a:endParaRPr kumimoji="1" lang="en-US" altLang="ja-JP" sz="2400" dirty="0" smtClean="0"/>
          </a:p>
          <a:p>
            <a:r>
              <a:rPr kumimoji="1" lang="ja-JP" altLang="en-US" sz="2400" dirty="0" smtClean="0"/>
              <a:t>（</a:t>
            </a:r>
            <a:r>
              <a:rPr kumimoji="1" lang="en-US" altLang="ja-JP" sz="2400" dirty="0" smtClean="0"/>
              <a:t>1/6×1 + 1/6×2 + </a:t>
            </a:r>
            <a:r>
              <a:rPr lang="en-US" altLang="ja-JP" sz="2400" dirty="0"/>
              <a:t>1/6×3 </a:t>
            </a:r>
            <a:endParaRPr kumimoji="1" lang="en-US" altLang="ja-JP" sz="2400" dirty="0" smtClean="0"/>
          </a:p>
          <a:p>
            <a:r>
              <a:rPr kumimoji="1" lang="en-US" altLang="ja-JP" sz="2400" dirty="0" smtClean="0"/>
              <a:t>+ </a:t>
            </a:r>
            <a:r>
              <a:rPr lang="en-US" altLang="ja-JP" sz="2400" dirty="0"/>
              <a:t>1/6×4 </a:t>
            </a:r>
            <a:r>
              <a:rPr kumimoji="1" lang="en-US" altLang="ja-JP" sz="2400" dirty="0" smtClean="0"/>
              <a:t>+ </a:t>
            </a:r>
            <a:r>
              <a:rPr lang="en-US" altLang="ja-JP" sz="2400" dirty="0"/>
              <a:t>1/6×5 </a:t>
            </a:r>
            <a:r>
              <a:rPr kumimoji="1" lang="en-US" altLang="ja-JP" sz="2400" dirty="0" smtClean="0"/>
              <a:t>+ </a:t>
            </a:r>
            <a:r>
              <a:rPr lang="en-US" altLang="ja-JP" sz="2400" dirty="0"/>
              <a:t>1/6×6 </a:t>
            </a:r>
            <a:r>
              <a:rPr kumimoji="1" lang="en-US" altLang="ja-JP" sz="2400" dirty="0" smtClean="0"/>
              <a:t>= 3.5</a:t>
            </a:r>
            <a:r>
              <a:rPr kumimoji="1" lang="ja-JP" altLang="en-US" sz="2400" dirty="0" smtClean="0"/>
              <a:t>）</a:t>
            </a:r>
            <a:endParaRPr kumimoji="1" lang="en-US" altLang="ja-JP" sz="2400" dirty="0" smtClean="0"/>
          </a:p>
          <a:p>
            <a:endParaRPr kumimoji="1" lang="en-US" altLang="ja-JP" sz="2400" dirty="0" smtClean="0"/>
          </a:p>
          <a:p>
            <a:endParaRPr lang="en-US" altLang="ja-JP" sz="2400" dirty="0"/>
          </a:p>
          <a:p>
            <a:endParaRPr kumimoji="1" lang="en-US" altLang="ja-JP" sz="2400" dirty="0" smtClean="0"/>
          </a:p>
        </p:txBody>
      </p:sp>
      <p:pic>
        <p:nvPicPr>
          <p:cNvPr id="15" name="図 14"/>
          <p:cNvPicPr>
            <a:picLocks noChangeAspect="1"/>
          </p:cNvPicPr>
          <p:nvPr/>
        </p:nvPicPr>
        <p:blipFill rotWithShape="1">
          <a:blip r:embed="rId2">
            <a:extLst>
              <a:ext uri="{28A0092B-C50C-407E-A947-70E740481C1C}">
                <a14:useLocalDpi xmlns:a14="http://schemas.microsoft.com/office/drawing/2010/main" val="0"/>
              </a:ext>
            </a:extLst>
          </a:blip>
          <a:srcRect l="43343" t="34446" r="21487" b="7112"/>
          <a:stretch/>
        </p:blipFill>
        <p:spPr>
          <a:xfrm>
            <a:off x="7484434" y="3066471"/>
            <a:ext cx="3987130" cy="3726874"/>
          </a:xfrm>
          <a:prstGeom prst="rect">
            <a:avLst/>
          </a:prstGeom>
        </p:spPr>
      </p:pic>
    </p:spTree>
    <p:extLst>
      <p:ext uri="{BB962C8B-B14F-4D97-AF65-F5344CB8AC3E}">
        <p14:creationId xmlns:p14="http://schemas.microsoft.com/office/powerpoint/2010/main" val="422193911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1569660"/>
          </a:xfrm>
          <a:prstGeom prst="rect">
            <a:avLst/>
          </a:prstGeom>
          <a:noFill/>
        </p:spPr>
        <p:txBody>
          <a:bodyPr wrap="square" rtlCol="0">
            <a:spAutoFit/>
          </a:bodyPr>
          <a:lstStyle/>
          <a:p>
            <a:r>
              <a:rPr lang="ja-JP" altLang="en-US" sz="2400" dirty="0" smtClean="0"/>
              <a:t>（証明）</a:t>
            </a:r>
            <a:endParaRPr lang="en-US" altLang="ja-JP" sz="2400" dirty="0" smtClean="0"/>
          </a:p>
          <a:p>
            <a:endParaRPr lang="en-US" altLang="ja-JP" sz="2400" dirty="0"/>
          </a:p>
          <a:p>
            <a:endParaRPr lang="en-US" altLang="ja-JP" sz="2400" dirty="0"/>
          </a:p>
          <a:p>
            <a:endParaRPr kumimoji="1" lang="en-US" altLang="ja-JP" sz="2400" dirty="0" smtClean="0"/>
          </a:p>
        </p:txBody>
      </p:sp>
      <p:pic>
        <p:nvPicPr>
          <p:cNvPr id="8" name="図 7"/>
          <p:cNvPicPr>
            <a:picLocks noChangeAspect="1"/>
          </p:cNvPicPr>
          <p:nvPr/>
        </p:nvPicPr>
        <p:blipFill rotWithShape="1">
          <a:blip r:embed="rId2">
            <a:extLst>
              <a:ext uri="{28A0092B-C50C-407E-A947-70E740481C1C}">
                <a14:useLocalDpi xmlns:a14="http://schemas.microsoft.com/office/drawing/2010/main" val="0"/>
              </a:ext>
            </a:extLst>
          </a:blip>
          <a:srcRect l="25253" t="37221" r="8264" b="15111"/>
          <a:stretch/>
        </p:blipFill>
        <p:spPr>
          <a:xfrm>
            <a:off x="683489" y="2089744"/>
            <a:ext cx="10580581" cy="4267306"/>
          </a:xfrm>
          <a:prstGeom prst="rect">
            <a:avLst/>
          </a:prstGeom>
        </p:spPr>
      </p:pic>
    </p:spTree>
    <p:extLst>
      <p:ext uri="{BB962C8B-B14F-4D97-AF65-F5344CB8AC3E}">
        <p14:creationId xmlns:p14="http://schemas.microsoft.com/office/powerpoint/2010/main" val="7545728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2308324"/>
          </a:xfrm>
          <a:prstGeom prst="rect">
            <a:avLst/>
          </a:prstGeom>
          <a:noFill/>
        </p:spPr>
        <p:txBody>
          <a:bodyPr wrap="square" rtlCol="0">
            <a:spAutoFit/>
          </a:bodyPr>
          <a:lstStyle/>
          <a:p>
            <a:r>
              <a:rPr kumimoji="1" lang="ja-JP" altLang="en-US" sz="2400" dirty="0" smtClean="0"/>
              <a:t>外的条件をコントロールすることでできるだけ</a:t>
            </a:r>
            <a:r>
              <a:rPr kumimoji="1" lang="en-US" altLang="ja-JP" sz="2400" dirty="0" smtClean="0"/>
              <a:t>Y</a:t>
            </a:r>
            <a:r>
              <a:rPr kumimoji="1" lang="ja-JP" altLang="en-US" sz="2400" dirty="0" smtClean="0"/>
              <a:t>を上手く説明できる直線を引く。</a:t>
            </a:r>
            <a:endParaRPr kumimoji="1" lang="en-US" altLang="ja-JP" sz="2400" dirty="0" smtClean="0"/>
          </a:p>
          <a:p>
            <a:endParaRPr lang="en-US" altLang="ja-JP" sz="2400" dirty="0"/>
          </a:p>
          <a:p>
            <a:endParaRPr kumimoji="1" lang="en-US" altLang="ja-JP" sz="2400" dirty="0" smtClean="0"/>
          </a:p>
          <a:p>
            <a:endParaRPr lang="en-US" altLang="ja-JP" sz="2400" dirty="0"/>
          </a:p>
          <a:p>
            <a:endParaRPr kumimoji="1" lang="en-US" altLang="ja-JP" sz="2400" dirty="0" smtClean="0"/>
          </a:p>
        </p:txBody>
      </p:sp>
      <p:sp>
        <p:nvSpPr>
          <p:cNvPr id="10" name="テキスト ボックス 9"/>
          <p:cNvSpPr txBox="1"/>
          <p:nvPr/>
        </p:nvSpPr>
        <p:spPr>
          <a:xfrm>
            <a:off x="8331199" y="2888958"/>
            <a:ext cx="3783724" cy="646331"/>
          </a:xfrm>
          <a:prstGeom prst="rect">
            <a:avLst/>
          </a:prstGeom>
          <a:noFill/>
        </p:spPr>
        <p:txBody>
          <a:bodyPr wrap="square" rtlCol="0">
            <a:spAutoFit/>
          </a:bodyPr>
          <a:lstStyle/>
          <a:p>
            <a:r>
              <a:rPr kumimoji="1" lang="ja-JP" altLang="en-US" dirty="0" smtClean="0"/>
              <a:t>他にコントロールするべき条件は</a:t>
            </a:r>
            <a:endParaRPr kumimoji="1" lang="en-US" altLang="ja-JP" dirty="0" smtClean="0"/>
          </a:p>
          <a:p>
            <a:r>
              <a:rPr kumimoji="1" lang="en-US" altLang="ja-JP" dirty="0" smtClean="0"/>
              <a:t>…</a:t>
            </a:r>
            <a:endParaRPr kumimoji="1" lang="ja-JP" altLang="en-US" dirty="0"/>
          </a:p>
        </p:txBody>
      </p:sp>
      <p:graphicFrame>
        <p:nvGraphicFramePr>
          <p:cNvPr id="11" name="グラフ 10"/>
          <p:cNvGraphicFramePr>
            <a:graphicFrameLocks/>
          </p:cNvGraphicFramePr>
          <p:nvPr>
            <p:extLst>
              <p:ext uri="{D42A27DB-BD31-4B8C-83A1-F6EECF244321}">
                <p14:modId xmlns:p14="http://schemas.microsoft.com/office/powerpoint/2010/main" val="1071520250"/>
              </p:ext>
            </p:extLst>
          </p:nvPr>
        </p:nvGraphicFramePr>
        <p:xfrm>
          <a:off x="557366" y="2244436"/>
          <a:ext cx="7228889" cy="42972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9019180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1569660"/>
          </a:xfrm>
          <a:prstGeom prst="rect">
            <a:avLst/>
          </a:prstGeom>
          <a:noFill/>
        </p:spPr>
        <p:txBody>
          <a:bodyPr wrap="square" rtlCol="0">
            <a:spAutoFit/>
          </a:bodyPr>
          <a:lstStyle/>
          <a:p>
            <a:endParaRPr lang="en-US" altLang="ja-JP" sz="2400" dirty="0"/>
          </a:p>
          <a:p>
            <a:endParaRPr kumimoji="1" lang="en-US" altLang="ja-JP" sz="2400" dirty="0" smtClean="0"/>
          </a:p>
          <a:p>
            <a:endParaRPr lang="en-US" altLang="ja-JP" sz="2400" dirty="0"/>
          </a:p>
          <a:p>
            <a:endParaRPr kumimoji="1" lang="en-US" altLang="ja-JP" sz="2400" dirty="0" smtClean="0"/>
          </a:p>
        </p:txBody>
      </p:sp>
      <p:sp>
        <p:nvSpPr>
          <p:cNvPr id="10" name="テキスト ボックス 9"/>
          <p:cNvSpPr txBox="1"/>
          <p:nvPr/>
        </p:nvSpPr>
        <p:spPr>
          <a:xfrm>
            <a:off x="8331199" y="2888958"/>
            <a:ext cx="3783724" cy="2308324"/>
          </a:xfrm>
          <a:prstGeom prst="rect">
            <a:avLst/>
          </a:prstGeom>
          <a:noFill/>
        </p:spPr>
        <p:txBody>
          <a:bodyPr wrap="square" rtlCol="0">
            <a:spAutoFit/>
          </a:bodyPr>
          <a:lstStyle/>
          <a:p>
            <a:r>
              <a:rPr kumimoji="1" lang="ja-JP" altLang="en-US" dirty="0" smtClean="0"/>
              <a:t>他にコントロールするべき条件は</a:t>
            </a:r>
            <a:endParaRPr kumimoji="1" lang="en-US" altLang="ja-JP" dirty="0" smtClean="0"/>
          </a:p>
          <a:p>
            <a:r>
              <a:rPr kumimoji="1" lang="en-US" altLang="ja-JP" dirty="0" smtClean="0"/>
              <a:t>…</a:t>
            </a:r>
          </a:p>
          <a:p>
            <a:endParaRPr lang="en-US" altLang="ja-JP" dirty="0"/>
          </a:p>
          <a:p>
            <a:r>
              <a:rPr kumimoji="1" lang="ja-JP" altLang="en-US" dirty="0" smtClean="0"/>
              <a:t>（</a:t>
            </a:r>
            <a:r>
              <a:rPr kumimoji="1" lang="en-US" altLang="ja-JP" dirty="0" smtClean="0"/>
              <a:t>ex</a:t>
            </a:r>
            <a:r>
              <a:rPr kumimoji="1" lang="ja-JP" altLang="en-US" dirty="0" smtClean="0"/>
              <a:t>）</a:t>
            </a:r>
            <a:endParaRPr kumimoji="1" lang="en-US" altLang="ja-JP" dirty="0" smtClean="0"/>
          </a:p>
          <a:p>
            <a:r>
              <a:rPr kumimoji="1" lang="ja-JP" altLang="en-US" dirty="0" smtClean="0"/>
              <a:t>・店舗の面積</a:t>
            </a:r>
            <a:endParaRPr kumimoji="1" lang="en-US" altLang="ja-JP" dirty="0" smtClean="0"/>
          </a:p>
          <a:p>
            <a:r>
              <a:rPr kumimoji="1" lang="ja-JP" altLang="en-US" dirty="0" smtClean="0"/>
              <a:t>・競合店舗の数</a:t>
            </a:r>
            <a:endParaRPr kumimoji="1" lang="en-US" altLang="ja-JP" dirty="0" smtClean="0"/>
          </a:p>
          <a:p>
            <a:r>
              <a:rPr kumimoji="1" lang="ja-JP" altLang="en-US" dirty="0" smtClean="0"/>
              <a:t>・酒類の扱い</a:t>
            </a:r>
            <a:endParaRPr kumimoji="1" lang="en-US" altLang="ja-JP" dirty="0" smtClean="0"/>
          </a:p>
          <a:p>
            <a:r>
              <a:rPr kumimoji="1" lang="ja-JP" altLang="en-US" dirty="0" smtClean="0"/>
              <a:t>などなど</a:t>
            </a:r>
            <a:endParaRPr kumimoji="1" lang="en-US" altLang="ja-JP" dirty="0" smtClean="0"/>
          </a:p>
        </p:txBody>
      </p:sp>
      <p:graphicFrame>
        <p:nvGraphicFramePr>
          <p:cNvPr id="11" name="グラフ 10"/>
          <p:cNvGraphicFramePr>
            <a:graphicFrameLocks/>
          </p:cNvGraphicFramePr>
          <p:nvPr>
            <p:extLst>
              <p:ext uri="{D42A27DB-BD31-4B8C-83A1-F6EECF244321}">
                <p14:modId xmlns:p14="http://schemas.microsoft.com/office/powerpoint/2010/main" val="3254363823"/>
              </p:ext>
            </p:extLst>
          </p:nvPr>
        </p:nvGraphicFramePr>
        <p:xfrm>
          <a:off x="557366" y="1902752"/>
          <a:ext cx="7513782" cy="46389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079968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2677656"/>
          </a:xfrm>
          <a:prstGeom prst="rect">
            <a:avLst/>
          </a:prstGeom>
          <a:noFill/>
        </p:spPr>
        <p:txBody>
          <a:bodyPr wrap="square" rtlCol="0">
            <a:spAutoFit/>
          </a:bodyPr>
          <a:lstStyle/>
          <a:p>
            <a:r>
              <a:rPr lang="ja-JP" altLang="en-US" sz="2400" dirty="0" smtClean="0"/>
              <a:t>「パラメータ（</a:t>
            </a:r>
            <a:r>
              <a:rPr lang="en-US" altLang="ja-JP" sz="2400" dirty="0" smtClean="0"/>
              <a:t>β</a:t>
            </a:r>
            <a:r>
              <a:rPr lang="en-US" altLang="ja-JP" sz="1600" dirty="0" smtClean="0"/>
              <a:t>0</a:t>
            </a:r>
            <a:r>
              <a:rPr lang="ja-JP" altLang="en-US" sz="2400" dirty="0" err="1" smtClean="0"/>
              <a:t>、</a:t>
            </a:r>
            <a:r>
              <a:rPr lang="en-US" altLang="ja-JP" sz="2400" dirty="0" smtClean="0"/>
              <a:t>β</a:t>
            </a:r>
            <a:r>
              <a:rPr lang="en-US" altLang="ja-JP" sz="1600" dirty="0" smtClean="0"/>
              <a:t>1</a:t>
            </a:r>
            <a:r>
              <a:rPr lang="ja-JP" altLang="en-US" sz="2400" dirty="0" smtClean="0"/>
              <a:t>）の推定量を求めたら終わり」ではない！</a:t>
            </a:r>
            <a:endParaRPr lang="en-US" altLang="ja-JP" sz="2400" dirty="0" smtClean="0"/>
          </a:p>
          <a:p>
            <a:r>
              <a:rPr lang="ja-JP" altLang="en-US" sz="2400" dirty="0" smtClean="0"/>
              <a:t>→仮説検定をする必要がある</a:t>
            </a:r>
            <a:endParaRPr lang="en-US" altLang="ja-JP" sz="2400" dirty="0" smtClean="0"/>
          </a:p>
          <a:p>
            <a:endParaRPr lang="en-US" altLang="ja-JP" sz="2400" dirty="0"/>
          </a:p>
          <a:p>
            <a:endParaRPr lang="en-US" altLang="ja-JP" sz="2400" dirty="0" smtClean="0"/>
          </a:p>
          <a:p>
            <a:endParaRPr lang="en-US" altLang="ja-JP" sz="2400" dirty="0"/>
          </a:p>
          <a:p>
            <a:endParaRPr lang="en-US" altLang="ja-JP" sz="2400" dirty="0"/>
          </a:p>
          <a:p>
            <a:endParaRPr kumimoji="1" lang="en-US" altLang="ja-JP" sz="2400" dirty="0" smtClean="0"/>
          </a:p>
        </p:txBody>
      </p:sp>
    </p:spTree>
    <p:extLst>
      <p:ext uri="{BB962C8B-B14F-4D97-AF65-F5344CB8AC3E}">
        <p14:creationId xmlns:p14="http://schemas.microsoft.com/office/powerpoint/2010/main" val="304324295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mc:AlternateContent xmlns:mc="http://schemas.openxmlformats.org/markup-compatibility/2006">
        <mc:Choice xmlns:a14="http://schemas.microsoft.com/office/drawing/2010/main" Requires="a14">
          <p:sp>
            <p:nvSpPr>
              <p:cNvPr id="13" name="テキスト ボックス 12"/>
              <p:cNvSpPr txBox="1"/>
              <p:nvPr/>
            </p:nvSpPr>
            <p:spPr>
              <a:xfrm>
                <a:off x="517235" y="1475794"/>
                <a:ext cx="10575638" cy="6522748"/>
              </a:xfrm>
              <a:prstGeom prst="rect">
                <a:avLst/>
              </a:prstGeom>
              <a:noFill/>
            </p:spPr>
            <p:txBody>
              <a:bodyPr wrap="square" rtlCol="0">
                <a:spAutoFit/>
              </a:bodyPr>
              <a:lstStyle/>
              <a:p>
                <a:r>
                  <a:rPr lang="ja-JP" altLang="en-US" sz="2400" dirty="0" smtClean="0"/>
                  <a:t>「パラメータ（</a:t>
                </a:r>
                <a:r>
                  <a:rPr lang="en-US" altLang="ja-JP" sz="2400" dirty="0" smtClean="0"/>
                  <a:t>β</a:t>
                </a:r>
                <a:r>
                  <a:rPr lang="en-US" altLang="ja-JP" sz="1600" dirty="0" smtClean="0"/>
                  <a:t>0</a:t>
                </a:r>
                <a:r>
                  <a:rPr lang="ja-JP" altLang="en-US" sz="2400" dirty="0" err="1" smtClean="0"/>
                  <a:t>、</a:t>
                </a:r>
                <a:r>
                  <a:rPr lang="en-US" altLang="ja-JP" sz="2400" dirty="0" smtClean="0"/>
                  <a:t>β</a:t>
                </a:r>
                <a:r>
                  <a:rPr lang="en-US" altLang="ja-JP" sz="1600" dirty="0" smtClean="0"/>
                  <a:t>1</a:t>
                </a:r>
                <a:r>
                  <a:rPr lang="ja-JP" altLang="en-US" sz="2400" dirty="0" smtClean="0"/>
                  <a:t>）の推定量を求めたら終わり」ではない！</a:t>
                </a:r>
                <a:endParaRPr lang="en-US" altLang="ja-JP" sz="2400" dirty="0" smtClean="0"/>
              </a:p>
              <a:p>
                <a:r>
                  <a:rPr lang="ja-JP" altLang="en-US" sz="2400" dirty="0" smtClean="0"/>
                  <a:t>→仮説検定をする必要がある</a:t>
                </a:r>
                <a:endParaRPr lang="en-US" altLang="ja-JP" sz="2400" dirty="0" smtClean="0"/>
              </a:p>
              <a:p>
                <a:endParaRPr lang="en-US" altLang="ja-JP" sz="2400" dirty="0"/>
              </a:p>
              <a:p>
                <a:r>
                  <a:rPr lang="en-US" altLang="ja-JP" sz="2400" dirty="0" smtClean="0"/>
                  <a:t>【</a:t>
                </a:r>
                <a:r>
                  <a:rPr lang="ja-JP" altLang="en-US" sz="2400" dirty="0" smtClean="0"/>
                  <a:t>仮説検定の基本的なアイデア</a:t>
                </a:r>
                <a:r>
                  <a:rPr lang="en-US" altLang="ja-JP" sz="2400" dirty="0" smtClean="0"/>
                  <a:t>】</a:t>
                </a:r>
              </a:p>
              <a:p>
                <a:r>
                  <a:rPr lang="ja-JP" altLang="en-US" sz="2400" dirty="0" smtClean="0"/>
                  <a:t>１</a:t>
                </a:r>
                <a:r>
                  <a:rPr lang="en-US" altLang="ja-JP" sz="2400" dirty="0" smtClean="0"/>
                  <a:t>.β</a:t>
                </a:r>
                <a:r>
                  <a:rPr lang="en-US" altLang="ja-JP" sz="1600" dirty="0" smtClean="0"/>
                  <a:t>1</a:t>
                </a:r>
                <a:r>
                  <a:rPr lang="ja-JP" altLang="en-US" sz="2400" dirty="0" smtClean="0"/>
                  <a:t>の母集団</a:t>
                </a:r>
                <a:r>
                  <a:rPr lang="ja-JP" altLang="en-US" sz="2400" dirty="0" smtClean="0"/>
                  <a:t>平均を</a:t>
                </a:r>
                <a:r>
                  <a:rPr lang="en-US" altLang="ja-JP" sz="2400" dirty="0" smtClean="0"/>
                  <a:t>0</a:t>
                </a:r>
                <a:r>
                  <a:rPr lang="ja-JP" altLang="en-US" sz="2400" dirty="0" smtClean="0"/>
                  <a:t>と仮定（つまり</a:t>
                </a:r>
                <a:r>
                  <a:rPr lang="ja-JP" altLang="en-US" sz="2400" dirty="0" smtClean="0"/>
                  <a:t>、駅からの距離は売り上げに影響しない）</a:t>
                </a:r>
                <a:r>
                  <a:rPr lang="ja-JP" altLang="en-US" sz="2400" dirty="0" smtClean="0"/>
                  <a:t>し、</a:t>
                </a:r>
                <a:r>
                  <a:rPr lang="ja-JP" altLang="en-US" sz="2400" dirty="0" smtClean="0"/>
                  <a:t>推定量　が</a:t>
                </a:r>
                <a:r>
                  <a:rPr lang="ja-JP" altLang="en-US" sz="2400" dirty="0" smtClean="0"/>
                  <a:t>母集団</a:t>
                </a:r>
                <a:r>
                  <a:rPr lang="ja-JP" altLang="en-US" sz="2400" dirty="0" smtClean="0"/>
                  <a:t>平均</a:t>
                </a:r>
                <a:r>
                  <a:rPr lang="en-US" altLang="ja-JP" sz="2400" dirty="0" smtClean="0"/>
                  <a:t>β</a:t>
                </a:r>
                <a:r>
                  <a:rPr lang="en-US" altLang="ja-JP" sz="1600" dirty="0" smtClean="0"/>
                  <a:t>1</a:t>
                </a:r>
                <a:r>
                  <a:rPr lang="ja-JP" altLang="en-US" sz="2400" dirty="0" smtClean="0"/>
                  <a:t>から</a:t>
                </a:r>
                <a:r>
                  <a:rPr lang="ja-JP" altLang="en-US" sz="2400" dirty="0" smtClean="0"/>
                  <a:t>どれだけ離れているかを見る。</a:t>
                </a:r>
                <a:endParaRPr lang="en-US" altLang="ja-JP" sz="2400" dirty="0" smtClean="0"/>
              </a:p>
              <a:p>
                <a:endParaRPr lang="en-US" altLang="ja-JP" sz="2400" dirty="0"/>
              </a:p>
              <a:p>
                <a:r>
                  <a:rPr lang="en-US" altLang="ja-JP" sz="2400" dirty="0" smtClean="0"/>
                  <a:t>T=</a:t>
                </a:r>
                <a14:m>
                  <m:oMath xmlns:m="http://schemas.openxmlformats.org/officeDocument/2006/math">
                    <m:f>
                      <m:fPr>
                        <m:ctrlPr>
                          <a:rPr lang="en-US" altLang="ja-JP" sz="2400" i="1" smtClean="0">
                            <a:latin typeface="Cambria Math" panose="02040503050406030204" pitchFamily="18" charset="0"/>
                          </a:rPr>
                        </m:ctrlPr>
                      </m:fPr>
                      <m:num>
                        <m:r>
                          <a:rPr lang="ja-JP" altLang="en-US" sz="2400" i="1">
                            <a:latin typeface="Cambria Math" panose="02040503050406030204" pitchFamily="18" charset="0"/>
                          </a:rPr>
                          <m:t>　</m:t>
                        </m:r>
                        <m:r>
                          <a:rPr lang="en-US" altLang="ja-JP" sz="2400" b="0" i="1" smtClean="0">
                            <a:latin typeface="Cambria Math" panose="02040503050406030204" pitchFamily="18" charset="0"/>
                          </a:rPr>
                          <m:t>    − </m:t>
                        </m:r>
                        <m:r>
                          <m:rPr>
                            <m:sty m:val="p"/>
                          </m:rPr>
                          <a:rPr lang="en-US" altLang="ja-JP" sz="2400" i="1">
                            <a:latin typeface="Cambria Math" panose="02040503050406030204" pitchFamily="18" charset="0"/>
                          </a:rPr>
                          <m:t>β</m:t>
                        </m:r>
                        <m:r>
                          <a:rPr lang="en-US" altLang="ja-JP" sz="2400" b="0" i="1" smtClean="0">
                            <a:latin typeface="Cambria Math" panose="02040503050406030204" pitchFamily="18" charset="0"/>
                          </a:rPr>
                          <m:t>1</m:t>
                        </m:r>
                      </m:num>
                      <m:den>
                        <m:rad>
                          <m:radPr>
                            <m:degHide m:val="on"/>
                            <m:ctrlPr>
                              <a:rPr lang="en-US" altLang="ja-JP" sz="2400" i="1" smtClean="0">
                                <a:latin typeface="Cambria Math" panose="02040503050406030204" pitchFamily="18" charset="0"/>
                              </a:rPr>
                            </m:ctrlPr>
                          </m:radPr>
                          <m:deg/>
                          <m:e>
                            <m:f>
                              <m:fPr>
                                <m:ctrlPr>
                                  <a:rPr lang="en-US" altLang="ja-JP" sz="2400" i="1" smtClean="0">
                                    <a:latin typeface="Cambria Math" panose="02040503050406030204" pitchFamily="18" charset="0"/>
                                  </a:rPr>
                                </m:ctrlPr>
                              </m:fPr>
                              <m:num>
                                <m:r>
                                  <m:rPr>
                                    <m:sty m:val="p"/>
                                  </m:rPr>
                                  <a:rPr lang="en-US" altLang="ja-JP" sz="2400" i="1">
                                    <a:latin typeface="Cambria Math" panose="02040503050406030204" pitchFamily="18" charset="0"/>
                                  </a:rPr>
                                  <m:t>σ</m:t>
                                </m:r>
                                <m:r>
                                  <a:rPr lang="en-US" altLang="ja-JP" sz="2400" i="1">
                                    <a:latin typeface="Cambria Math" panose="02040503050406030204" pitchFamily="18" charset="0"/>
                                  </a:rPr>
                                  <m:t>²</m:t>
                                </m:r>
                              </m:num>
                              <m:den>
                                <m:r>
                                  <a:rPr lang="en-US" altLang="ja-JP" sz="2400" b="0" i="1" smtClean="0">
                                    <a:latin typeface="Cambria Math" panose="02040503050406030204" pitchFamily="18" charset="0"/>
                                  </a:rPr>
                                  <m:t>𝑛</m:t>
                                </m:r>
                              </m:den>
                            </m:f>
                          </m:e>
                        </m:rad>
                      </m:den>
                    </m:f>
                  </m:oMath>
                </a14:m>
                <a:endParaRPr lang="en-US" altLang="ja-JP" sz="2400" dirty="0" smtClean="0"/>
              </a:p>
              <a:p>
                <a:r>
                  <a:rPr lang="ja-JP" altLang="en-US" sz="2400" dirty="0" smtClean="0"/>
                  <a:t>　　</a:t>
                </a:r>
                <a:endParaRPr lang="en-US" altLang="ja-JP" sz="2400" dirty="0" smtClean="0"/>
              </a:p>
              <a:p>
                <a:r>
                  <a:rPr lang="en-US" altLang="ja-JP" sz="2400" dirty="0" smtClean="0"/>
                  <a:t>(</a:t>
                </a:r>
                <a:r>
                  <a:rPr lang="ja-JP" altLang="en-US" sz="2400" dirty="0" smtClean="0"/>
                  <a:t>ここ</a:t>
                </a:r>
                <a:r>
                  <a:rPr lang="ja-JP" altLang="en-US" sz="2400" dirty="0" smtClean="0"/>
                  <a:t>で　　は推定量、</a:t>
                </a:r>
                <a:r>
                  <a:rPr lang="en-US" altLang="ja-JP" sz="2400" dirty="0" smtClean="0"/>
                  <a:t>β</a:t>
                </a:r>
                <a:r>
                  <a:rPr lang="en-US" altLang="ja-JP" sz="1600" dirty="0" smtClean="0"/>
                  <a:t>1</a:t>
                </a:r>
                <a:r>
                  <a:rPr lang="ja-JP" altLang="en-US" sz="2400" dirty="0" smtClean="0"/>
                  <a:t>は母集団平均。ただし、分子が単位に依存しないように標本の分散で割っている。この</a:t>
                </a:r>
                <a:r>
                  <a:rPr lang="en-US" altLang="ja-JP" sz="2400" dirty="0" smtClean="0"/>
                  <a:t>T</a:t>
                </a:r>
                <a:r>
                  <a:rPr lang="ja-JP" altLang="en-US" sz="2400" dirty="0" smtClean="0"/>
                  <a:t>を検定統計量という</a:t>
                </a:r>
                <a:r>
                  <a:rPr lang="ja-JP" altLang="en-US" sz="2400" dirty="0" smtClean="0"/>
                  <a:t>。</a:t>
                </a:r>
                <a:r>
                  <a:rPr lang="en-US" altLang="ja-JP" sz="2400" dirty="0" smtClean="0"/>
                  <a:t>)</a:t>
                </a:r>
              </a:p>
              <a:p>
                <a:endParaRPr lang="en-US" altLang="ja-JP" sz="2400" dirty="0" smtClean="0"/>
              </a:p>
              <a:p>
                <a:endParaRPr lang="en-US" altLang="ja-JP" sz="2400" dirty="0" smtClean="0"/>
              </a:p>
              <a:p>
                <a:endParaRPr lang="en-US" altLang="ja-JP" sz="2400" dirty="0"/>
              </a:p>
              <a:p>
                <a:endParaRPr lang="en-US" altLang="ja-JP" sz="2400" dirty="0"/>
              </a:p>
              <a:p>
                <a:endParaRPr kumimoji="1" lang="en-US" altLang="ja-JP" sz="2400" dirty="0" smtClean="0"/>
              </a:p>
            </p:txBody>
          </p:sp>
        </mc:Choice>
        <mc:Fallback>
          <p:sp>
            <p:nvSpPr>
              <p:cNvPr id="13" name="テキスト ボックス 12"/>
              <p:cNvSpPr txBox="1">
                <a:spLocks noRot="1" noChangeAspect="1" noMove="1" noResize="1" noEditPoints="1" noAdjustHandles="1" noChangeArrowheads="1" noChangeShapeType="1" noTextEdit="1"/>
              </p:cNvSpPr>
              <p:nvPr/>
            </p:nvSpPr>
            <p:spPr>
              <a:xfrm>
                <a:off x="517235" y="1475794"/>
                <a:ext cx="10575638" cy="6522748"/>
              </a:xfrm>
              <a:prstGeom prst="rect">
                <a:avLst/>
              </a:prstGeom>
              <a:blipFill>
                <a:blip r:embed="rId2"/>
                <a:stretch>
                  <a:fillRect l="-922" t="-748"/>
                </a:stretch>
              </a:blipFill>
            </p:spPr>
            <p:txBody>
              <a:bodyPr/>
              <a:lstStyle/>
              <a:p>
                <a:r>
                  <a:rPr lang="ja-JP" altLang="en-US">
                    <a:noFill/>
                  </a:rPr>
                  <a:t> </a:t>
                </a:r>
              </a:p>
            </p:txBody>
          </p:sp>
        </mc:Fallback>
      </mc:AlternateContent>
      <p:pic>
        <p:nvPicPr>
          <p:cNvPr id="8" name="図 7"/>
          <p:cNvPicPr>
            <a:picLocks noChangeAspect="1"/>
          </p:cNvPicPr>
          <p:nvPr/>
        </p:nvPicPr>
        <p:blipFill rotWithShape="1">
          <a:blip r:embed="rId3">
            <a:extLst>
              <a:ext uri="{28A0092B-C50C-407E-A947-70E740481C1C}">
                <a14:useLocalDpi xmlns:a14="http://schemas.microsoft.com/office/drawing/2010/main" val="0"/>
              </a:ext>
            </a:extLst>
          </a:blip>
          <a:srcRect l="47847" t="21898" r="41503" b="28891"/>
          <a:stretch/>
        </p:blipFill>
        <p:spPr>
          <a:xfrm>
            <a:off x="1191491" y="4030214"/>
            <a:ext cx="277091" cy="374756"/>
          </a:xfrm>
          <a:prstGeom prst="rect">
            <a:avLst/>
          </a:prstGeom>
        </p:spPr>
      </p:pic>
      <p:pic>
        <p:nvPicPr>
          <p:cNvPr id="9" name="図 8"/>
          <p:cNvPicPr>
            <a:picLocks noChangeAspect="1"/>
          </p:cNvPicPr>
          <p:nvPr/>
        </p:nvPicPr>
        <p:blipFill rotWithShape="1">
          <a:blip r:embed="rId3">
            <a:extLst>
              <a:ext uri="{28A0092B-C50C-407E-A947-70E740481C1C}">
                <a14:useLocalDpi xmlns:a14="http://schemas.microsoft.com/office/drawing/2010/main" val="0"/>
              </a:ext>
            </a:extLst>
          </a:blip>
          <a:srcRect l="47847" t="21898" r="41503" b="28891"/>
          <a:stretch/>
        </p:blipFill>
        <p:spPr>
          <a:xfrm>
            <a:off x="1676400" y="5204037"/>
            <a:ext cx="364868" cy="493472"/>
          </a:xfrm>
          <a:prstGeom prst="rect">
            <a:avLst/>
          </a:prstGeom>
        </p:spPr>
      </p:pic>
      <p:pic>
        <p:nvPicPr>
          <p:cNvPr id="10" name="図 9"/>
          <p:cNvPicPr>
            <a:picLocks noChangeAspect="1"/>
          </p:cNvPicPr>
          <p:nvPr/>
        </p:nvPicPr>
        <p:blipFill rotWithShape="1">
          <a:blip r:embed="rId3">
            <a:extLst>
              <a:ext uri="{28A0092B-C50C-407E-A947-70E740481C1C}">
                <a14:useLocalDpi xmlns:a14="http://schemas.microsoft.com/office/drawing/2010/main" val="0"/>
              </a:ext>
            </a:extLst>
          </a:blip>
          <a:srcRect l="47847" t="21898" r="41503" b="28891"/>
          <a:stretch/>
        </p:blipFill>
        <p:spPr>
          <a:xfrm>
            <a:off x="3043382" y="3277451"/>
            <a:ext cx="277091" cy="374756"/>
          </a:xfrm>
          <a:prstGeom prst="rect">
            <a:avLst/>
          </a:prstGeom>
        </p:spPr>
      </p:pic>
    </p:spTree>
    <p:extLst>
      <p:ext uri="{BB962C8B-B14F-4D97-AF65-F5344CB8AC3E}">
        <p14:creationId xmlns:p14="http://schemas.microsoft.com/office/powerpoint/2010/main" val="6043266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988292" y="2087205"/>
            <a:ext cx="10751126" cy="4313595"/>
          </a:xfrm>
        </p:spPr>
        <p:txBody>
          <a:bodyPr>
            <a:normAutofit/>
          </a:bodyPr>
          <a:lstStyle/>
          <a:p>
            <a:pPr algn="l"/>
            <a:r>
              <a:rPr kumimoji="1" lang="ja-JP" altLang="en-US" dirty="0" smtClean="0"/>
              <a:t>“</a:t>
            </a:r>
            <a:r>
              <a:rPr kumimoji="1" lang="ja-JP" altLang="en-US" b="1" dirty="0" smtClean="0"/>
              <a:t>因果関係が存在しないことの何が問題なのか</a:t>
            </a:r>
            <a:r>
              <a:rPr kumimoji="1" lang="ja-JP" altLang="en-US" dirty="0" smtClean="0"/>
              <a:t>、と思う人もいるだろう。</a:t>
            </a:r>
            <a:endParaRPr kumimoji="1" lang="en-US" altLang="ja-JP" dirty="0" smtClean="0"/>
          </a:p>
          <a:p>
            <a:pPr algn="l"/>
            <a:endParaRPr kumimoji="1" lang="en-US" altLang="ja-JP" dirty="0" smtClean="0"/>
          </a:p>
          <a:p>
            <a:pPr algn="l"/>
            <a:r>
              <a:rPr kumimoji="1" lang="en-US" altLang="ja-JP" dirty="0" smtClean="0"/>
              <a:t>…</a:t>
            </a:r>
            <a:r>
              <a:rPr kumimoji="1" lang="ja-JP" altLang="en-US" dirty="0" smtClean="0"/>
              <a:t>しかし、私たちが</a:t>
            </a:r>
            <a:r>
              <a:rPr kumimoji="1" lang="ja-JP" altLang="en-US" b="1" dirty="0" smtClean="0"/>
              <a:t>何か行動を起こすときにはけっこうな時間やお金がかかる</a:t>
            </a:r>
            <a:r>
              <a:rPr kumimoji="1" lang="ja-JP" altLang="en-US" dirty="0" smtClean="0"/>
              <a:t>ことが多いということを忘れてはならない。</a:t>
            </a:r>
            <a:endParaRPr kumimoji="1" lang="en-US" altLang="ja-JP" dirty="0" smtClean="0"/>
          </a:p>
          <a:p>
            <a:pPr algn="l"/>
            <a:endParaRPr lang="en-US" altLang="ja-JP" dirty="0"/>
          </a:p>
          <a:p>
            <a:pPr algn="l"/>
            <a:r>
              <a:rPr kumimoji="1" lang="en-US" altLang="ja-JP" dirty="0" smtClean="0"/>
              <a:t>…</a:t>
            </a:r>
            <a:r>
              <a:rPr kumimoji="1" lang="ja-JP" altLang="en-US" b="1" dirty="0" smtClean="0"/>
              <a:t>お金や時間をきちんと因果関係に基づいたことに用いれば、よい結果が得られる確率ははるかに高くなる</a:t>
            </a:r>
            <a:r>
              <a:rPr kumimoji="1" lang="ja-JP" altLang="en-US" dirty="0" smtClean="0"/>
              <a:t>だろう。</a:t>
            </a:r>
            <a:r>
              <a:rPr kumimoji="1" lang="en-US" altLang="ja-JP" dirty="0" smtClean="0"/>
              <a:t>”</a:t>
            </a:r>
          </a:p>
          <a:p>
            <a:pPr algn="l"/>
            <a:endParaRPr lang="en-US" altLang="ja-JP" dirty="0"/>
          </a:p>
          <a:p>
            <a:pPr algn="l"/>
            <a:r>
              <a:rPr kumimoji="1" lang="ja-JP" altLang="en-US" dirty="0" smtClean="0"/>
              <a:t>　　　　　　　　　　　　　　　　　　　　　　</a:t>
            </a:r>
            <a:r>
              <a:rPr kumimoji="1" lang="ja-JP" altLang="en-US" sz="1800" dirty="0" smtClean="0"/>
              <a:t>（「原因と結果の経済学」より）</a:t>
            </a:r>
            <a:endParaRPr kumimoji="1" lang="en-US" altLang="ja-JP" dirty="0" smtClean="0"/>
          </a:p>
          <a:p>
            <a:pPr algn="l"/>
            <a:endParaRPr lang="en-US" altLang="ja-JP" dirty="0"/>
          </a:p>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4" y="332509"/>
            <a:ext cx="9901384" cy="584775"/>
          </a:xfrm>
          <a:prstGeom prst="rect">
            <a:avLst/>
          </a:prstGeom>
          <a:noFill/>
        </p:spPr>
        <p:txBody>
          <a:bodyPr wrap="square" rtlCol="0">
            <a:spAutoFit/>
          </a:bodyPr>
          <a:lstStyle/>
          <a:p>
            <a:r>
              <a:rPr kumimoji="1" lang="ja-JP" altLang="en-US" sz="3200" dirty="0" smtClean="0"/>
              <a:t>なぜ因果関係について考えるのは大事なのか？</a:t>
            </a:r>
            <a:endParaRPr kumimoji="1" lang="ja-JP" altLang="en-US" sz="3200" dirty="0"/>
          </a:p>
        </p:txBody>
      </p:sp>
    </p:spTree>
    <p:extLst>
      <p:ext uri="{BB962C8B-B14F-4D97-AF65-F5344CB8AC3E}">
        <p14:creationId xmlns:p14="http://schemas.microsoft.com/office/powerpoint/2010/main" val="23069000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4" y="1475794"/>
            <a:ext cx="10751129" cy="3046988"/>
          </a:xfrm>
          <a:prstGeom prst="rect">
            <a:avLst/>
          </a:prstGeom>
          <a:noFill/>
        </p:spPr>
        <p:txBody>
          <a:bodyPr wrap="square" rtlCol="0">
            <a:spAutoFit/>
          </a:bodyPr>
          <a:lstStyle/>
          <a:p>
            <a:r>
              <a:rPr lang="en-US" altLang="ja-JP" sz="2400" dirty="0" smtClean="0"/>
              <a:t>【</a:t>
            </a:r>
            <a:r>
              <a:rPr lang="ja-JP" altLang="en-US" sz="2400" dirty="0" smtClean="0"/>
              <a:t>仮説検定の基本的なアイデア</a:t>
            </a:r>
            <a:r>
              <a:rPr lang="en-US" altLang="ja-JP" sz="2400" dirty="0" smtClean="0"/>
              <a:t>】</a:t>
            </a:r>
          </a:p>
          <a:p>
            <a:r>
              <a:rPr lang="en-US" altLang="ja-JP" sz="2400" dirty="0"/>
              <a:t>2</a:t>
            </a:r>
            <a:r>
              <a:rPr lang="en-US" altLang="ja-JP" sz="2400" dirty="0" smtClean="0"/>
              <a:t>.</a:t>
            </a:r>
            <a:r>
              <a:rPr lang="ja-JP" altLang="en-US" sz="2400" dirty="0" smtClean="0"/>
              <a:t>もし母集団平均が</a:t>
            </a:r>
            <a:r>
              <a:rPr lang="en-US" altLang="ja-JP" sz="2400" dirty="0" smtClean="0"/>
              <a:t>0</a:t>
            </a:r>
            <a:r>
              <a:rPr lang="ja-JP" altLang="en-US" sz="2400" dirty="0" smtClean="0"/>
              <a:t>という仮定（これを帰無仮説という）が正しいのであれば、　は</a:t>
            </a:r>
            <a:r>
              <a:rPr lang="en-US" altLang="ja-JP" sz="2400" dirty="0" smtClean="0"/>
              <a:t>0</a:t>
            </a:r>
            <a:r>
              <a:rPr lang="ja-JP" altLang="en-US" sz="2400" dirty="0" smtClean="0"/>
              <a:t>の近くで実現するはず。（</a:t>
            </a:r>
            <a:r>
              <a:rPr lang="en-US" altLang="ja-JP" sz="2400" dirty="0" smtClean="0"/>
              <a:t>Y,X,β</a:t>
            </a:r>
            <a:r>
              <a:rPr lang="ja-JP" altLang="en-US" sz="2400" dirty="0" smtClean="0"/>
              <a:t>はそれぞれ分布を持っている！）</a:t>
            </a:r>
            <a:endParaRPr lang="en-US" altLang="ja-JP" sz="2400" dirty="0" smtClean="0"/>
          </a:p>
          <a:p>
            <a:endParaRPr lang="en-US" altLang="ja-JP" sz="2400" dirty="0"/>
          </a:p>
          <a:p>
            <a:endParaRPr lang="en-US" altLang="ja-JP" sz="2400" dirty="0" smtClean="0"/>
          </a:p>
          <a:p>
            <a:endParaRPr lang="en-US" altLang="ja-JP" sz="2400" dirty="0"/>
          </a:p>
          <a:p>
            <a:endParaRPr lang="en-US" altLang="ja-JP" sz="2400" dirty="0"/>
          </a:p>
          <a:p>
            <a:endParaRPr kumimoji="1" lang="en-US" altLang="ja-JP" sz="2400" dirty="0" smtClean="0"/>
          </a:p>
        </p:txBody>
      </p:sp>
      <p:pic>
        <p:nvPicPr>
          <p:cNvPr id="6" name="図 5"/>
          <p:cNvPicPr>
            <a:picLocks noChangeAspect="1"/>
          </p:cNvPicPr>
          <p:nvPr/>
        </p:nvPicPr>
        <p:blipFill rotWithShape="1">
          <a:blip r:embed="rId2">
            <a:extLst>
              <a:ext uri="{28A0092B-C50C-407E-A947-70E740481C1C}">
                <a14:useLocalDpi xmlns:a14="http://schemas.microsoft.com/office/drawing/2010/main" val="0"/>
              </a:ext>
            </a:extLst>
          </a:blip>
          <a:srcRect l="32233" t="58443" r="36362" b="6458"/>
          <a:stretch/>
        </p:blipFill>
        <p:spPr>
          <a:xfrm>
            <a:off x="659380" y="3034025"/>
            <a:ext cx="5418146" cy="3406144"/>
          </a:xfrm>
          <a:prstGeom prst="rect">
            <a:avLst/>
          </a:prstGeom>
        </p:spPr>
      </p:pic>
      <p:pic>
        <p:nvPicPr>
          <p:cNvPr id="11" name="図 10"/>
          <p:cNvPicPr>
            <a:picLocks noChangeAspect="1"/>
          </p:cNvPicPr>
          <p:nvPr/>
        </p:nvPicPr>
        <p:blipFill rotWithShape="1">
          <a:blip r:embed="rId3">
            <a:extLst>
              <a:ext uri="{28A0092B-C50C-407E-A947-70E740481C1C}">
                <a14:useLocalDpi xmlns:a14="http://schemas.microsoft.com/office/drawing/2010/main" val="0"/>
              </a:ext>
            </a:extLst>
          </a:blip>
          <a:srcRect l="47847" t="21898" r="41503" b="28891"/>
          <a:stretch/>
        </p:blipFill>
        <p:spPr>
          <a:xfrm>
            <a:off x="1191490" y="2226385"/>
            <a:ext cx="277091" cy="374756"/>
          </a:xfrm>
          <a:prstGeom prst="rect">
            <a:avLst/>
          </a:prstGeom>
        </p:spPr>
      </p:pic>
    </p:spTree>
    <p:extLst>
      <p:ext uri="{BB962C8B-B14F-4D97-AF65-F5344CB8AC3E}">
        <p14:creationId xmlns:p14="http://schemas.microsoft.com/office/powerpoint/2010/main" val="205319374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4" y="1475794"/>
            <a:ext cx="10751129" cy="5262979"/>
          </a:xfrm>
          <a:prstGeom prst="rect">
            <a:avLst/>
          </a:prstGeom>
          <a:noFill/>
        </p:spPr>
        <p:txBody>
          <a:bodyPr wrap="square" rtlCol="0">
            <a:spAutoFit/>
          </a:bodyPr>
          <a:lstStyle/>
          <a:p>
            <a:r>
              <a:rPr lang="en-US" altLang="ja-JP" sz="2400" dirty="0" smtClean="0"/>
              <a:t>【</a:t>
            </a:r>
            <a:r>
              <a:rPr lang="ja-JP" altLang="en-US" sz="2400" dirty="0" smtClean="0"/>
              <a:t>仮説検定の基本的なアイデア</a:t>
            </a:r>
            <a:r>
              <a:rPr lang="en-US" altLang="ja-JP" sz="2400" dirty="0" smtClean="0"/>
              <a:t>】</a:t>
            </a:r>
          </a:p>
          <a:p>
            <a:r>
              <a:rPr lang="en-US" altLang="ja-JP" sz="2400" dirty="0" smtClean="0"/>
              <a:t>3.</a:t>
            </a:r>
            <a:r>
              <a:rPr lang="ja-JP" altLang="en-US" sz="2400" b="1" dirty="0" smtClean="0"/>
              <a:t>検定統計量</a:t>
            </a:r>
            <a:r>
              <a:rPr lang="en-US" altLang="ja-JP" sz="2400" b="1" dirty="0" smtClean="0"/>
              <a:t>T</a:t>
            </a:r>
            <a:r>
              <a:rPr lang="ja-JP" altLang="en-US" sz="2400" b="1" dirty="0" smtClean="0"/>
              <a:t>が網掛けの部分に入ってしまった場合</a:t>
            </a:r>
            <a:endParaRPr lang="en-US" altLang="ja-JP" sz="2400" b="1" dirty="0" smtClean="0"/>
          </a:p>
          <a:p>
            <a:r>
              <a:rPr lang="ja-JP" altLang="en-US" sz="2400" dirty="0" smtClean="0"/>
              <a:t>→</a:t>
            </a:r>
            <a:r>
              <a:rPr lang="en-US" altLang="ja-JP" sz="2400" dirty="0" smtClean="0"/>
              <a:t>β</a:t>
            </a:r>
            <a:r>
              <a:rPr lang="ja-JP" altLang="en-US" sz="2400" dirty="0" err="1" smtClean="0"/>
              <a:t>の推</a:t>
            </a:r>
            <a:r>
              <a:rPr lang="ja-JP" altLang="en-US" sz="2400" dirty="0" smtClean="0"/>
              <a:t>定量は母集団平均から離れすぎている。したがって、帰無仮説は棄却</a:t>
            </a:r>
            <a:r>
              <a:rPr lang="ja-JP" altLang="en-US" sz="2400" dirty="0" smtClean="0"/>
              <a:t>され、駅からの距離は売り上げに影響があることが明らかになった。</a:t>
            </a:r>
            <a:endParaRPr lang="en-US" altLang="ja-JP" sz="2400" dirty="0" smtClean="0"/>
          </a:p>
          <a:p>
            <a:endParaRPr lang="en-US" altLang="ja-JP" sz="2400" dirty="0"/>
          </a:p>
          <a:p>
            <a:r>
              <a:rPr lang="ja-JP" altLang="en-US" sz="2400" b="1" dirty="0" smtClean="0"/>
              <a:t>検定統計量</a:t>
            </a:r>
            <a:r>
              <a:rPr lang="en-US" altLang="ja-JP" sz="2400" b="1" dirty="0" smtClean="0"/>
              <a:t>T</a:t>
            </a:r>
            <a:r>
              <a:rPr lang="ja-JP" altLang="en-US" sz="2400" b="1" dirty="0" smtClean="0"/>
              <a:t>が網掛けの部分に入らなかった場合</a:t>
            </a:r>
            <a:endParaRPr lang="en-US" altLang="ja-JP" sz="2400" b="1" dirty="0" smtClean="0"/>
          </a:p>
          <a:p>
            <a:r>
              <a:rPr lang="ja-JP" altLang="en-US" sz="2400" dirty="0" smtClean="0"/>
              <a:t>→帰無仮説は正しい（</a:t>
            </a:r>
            <a:r>
              <a:rPr lang="en-US" altLang="ja-JP" sz="2400" dirty="0" smtClean="0"/>
              <a:t>μ=0</a:t>
            </a:r>
            <a:r>
              <a:rPr lang="ja-JP" altLang="en-US" sz="2400" dirty="0" smtClean="0"/>
              <a:t>）ので、</a:t>
            </a:r>
            <a:endParaRPr lang="en-US" altLang="ja-JP" sz="2400" dirty="0" smtClean="0"/>
          </a:p>
          <a:p>
            <a:r>
              <a:rPr lang="ja-JP" altLang="en-US" sz="2400" dirty="0" smtClean="0"/>
              <a:t>駅からの距離は売り上げに影響しない。</a:t>
            </a:r>
            <a:endParaRPr lang="en-US" altLang="ja-JP" sz="2400" dirty="0" smtClean="0"/>
          </a:p>
          <a:p>
            <a:endParaRPr lang="en-US" altLang="ja-JP" sz="2400" dirty="0"/>
          </a:p>
          <a:p>
            <a:endParaRPr lang="en-US" altLang="ja-JP" sz="2400" dirty="0"/>
          </a:p>
          <a:p>
            <a:endParaRPr lang="en-US" altLang="ja-JP" sz="2400" dirty="0" smtClean="0"/>
          </a:p>
          <a:p>
            <a:endParaRPr lang="en-US" altLang="ja-JP" sz="2400" dirty="0"/>
          </a:p>
          <a:p>
            <a:endParaRPr lang="en-US" altLang="ja-JP" sz="2400" dirty="0"/>
          </a:p>
          <a:p>
            <a:endParaRPr kumimoji="1" lang="en-US" altLang="ja-JP" sz="2400" dirty="0" smtClean="0"/>
          </a:p>
        </p:txBody>
      </p:sp>
      <p:pic>
        <p:nvPicPr>
          <p:cNvPr id="8" name="図 7"/>
          <p:cNvPicPr>
            <a:picLocks noChangeAspect="1"/>
          </p:cNvPicPr>
          <p:nvPr/>
        </p:nvPicPr>
        <p:blipFill rotWithShape="1">
          <a:blip r:embed="rId2">
            <a:extLst>
              <a:ext uri="{28A0092B-C50C-407E-A947-70E740481C1C}">
                <a14:useLocalDpi xmlns:a14="http://schemas.microsoft.com/office/drawing/2010/main" val="0"/>
              </a:ext>
            </a:extLst>
          </a:blip>
          <a:srcRect l="32048" t="54852" r="34711" b="15274"/>
          <a:stretch/>
        </p:blipFill>
        <p:spPr>
          <a:xfrm>
            <a:off x="6142182" y="3735011"/>
            <a:ext cx="6049818" cy="3058334"/>
          </a:xfrm>
          <a:prstGeom prst="rect">
            <a:avLst/>
          </a:prstGeom>
        </p:spPr>
      </p:pic>
    </p:spTree>
    <p:extLst>
      <p:ext uri="{BB962C8B-B14F-4D97-AF65-F5344CB8AC3E}">
        <p14:creationId xmlns:p14="http://schemas.microsoft.com/office/powerpoint/2010/main" val="268883126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mc:AlternateContent xmlns:mc="http://schemas.openxmlformats.org/markup-compatibility/2006">
        <mc:Choice xmlns:a14="http://schemas.microsoft.com/office/drawing/2010/main" Requires="a14">
          <p:sp>
            <p:nvSpPr>
              <p:cNvPr id="13" name="テキスト ボックス 12"/>
              <p:cNvSpPr txBox="1"/>
              <p:nvPr/>
            </p:nvSpPr>
            <p:spPr>
              <a:xfrm>
                <a:off x="517234" y="1475794"/>
                <a:ext cx="10751129" cy="6657913"/>
              </a:xfrm>
              <a:prstGeom prst="rect">
                <a:avLst/>
              </a:prstGeom>
              <a:noFill/>
            </p:spPr>
            <p:txBody>
              <a:bodyPr wrap="square" rtlCol="0">
                <a:spAutoFit/>
              </a:bodyPr>
              <a:lstStyle/>
              <a:p>
                <a:r>
                  <a:rPr lang="ja-JP" altLang="en-US" sz="2400" dirty="0" smtClean="0"/>
                  <a:t>最後に</a:t>
                </a:r>
                <a:r>
                  <a:rPr lang="en-US" altLang="ja-JP" sz="2400" dirty="0" smtClean="0"/>
                  <a:t>…</a:t>
                </a:r>
              </a:p>
              <a:p>
                <a:r>
                  <a:rPr lang="ja-JP" altLang="en-US" sz="2400" dirty="0" smtClean="0"/>
                  <a:t>最小二乗法によって求めた一次関数がどの程度データを説明できているかを調べる。</a:t>
                </a:r>
                <a:endParaRPr lang="en-US" altLang="ja-JP" sz="2400" dirty="0" smtClean="0"/>
              </a:p>
              <a:p>
                <a:endParaRPr lang="en-US" altLang="ja-JP" sz="2400" dirty="0"/>
              </a:p>
              <a:p>
                <a:r>
                  <a:rPr lang="ja-JP" altLang="en-US" sz="2400" dirty="0" smtClean="0"/>
                  <a:t>決定係数（</a:t>
                </a:r>
                <a:r>
                  <a:rPr lang="en-US" altLang="ja-JP" sz="2400" dirty="0" smtClean="0"/>
                  <a:t>R²</a:t>
                </a:r>
                <a:r>
                  <a:rPr lang="ja-JP" altLang="en-US" sz="2400" dirty="0" smtClean="0"/>
                  <a:t>）</a:t>
                </a:r>
                <a:endParaRPr lang="en-US" altLang="ja-JP" sz="2400" dirty="0" smtClean="0"/>
              </a:p>
              <a:p>
                <a:r>
                  <a:rPr lang="en-US" altLang="ja-JP" sz="2400" dirty="0" smtClean="0"/>
                  <a:t>R²=1</a:t>
                </a:r>
                <a14:m>
                  <m:oMath xmlns:m="http://schemas.openxmlformats.org/officeDocument/2006/math">
                    <m:r>
                      <a:rPr lang="ja-JP" altLang="en-US" sz="2400" i="1">
                        <a:latin typeface="Cambria Math" panose="02040503050406030204" pitchFamily="18" charset="0"/>
                      </a:rPr>
                      <m:t>ー</m:t>
                    </m:r>
                    <m:f>
                      <m:fPr>
                        <m:ctrlPr>
                          <a:rPr lang="en-US" altLang="ja-JP" sz="2400" i="1" smtClean="0">
                            <a:latin typeface="Cambria Math" panose="02040503050406030204" pitchFamily="18" charset="0"/>
                          </a:rPr>
                        </m:ctrlPr>
                      </m:fPr>
                      <m:num>
                        <m:nary>
                          <m:naryPr>
                            <m:chr m:val="∑"/>
                            <m:ctrlPr>
                              <a:rPr lang="en-US" altLang="ja-JP" sz="2400" i="1" smtClean="0">
                                <a:latin typeface="Cambria Math" panose="02040503050406030204" pitchFamily="18" charset="0"/>
                              </a:rPr>
                            </m:ctrlPr>
                          </m:naryPr>
                          <m:sub>
                            <m:r>
                              <m:rPr>
                                <m:brk m:alnAt="23"/>
                              </m:rPr>
                              <a:rPr lang="en-US" altLang="ja-JP" sz="2400" b="0" i="1" smtClean="0">
                                <a:latin typeface="Cambria Math" panose="02040503050406030204" pitchFamily="18" charset="0"/>
                              </a:rPr>
                              <m:t>𝑖</m:t>
                            </m:r>
                            <m:r>
                              <a:rPr lang="en-US" altLang="ja-JP" sz="2400" b="0" i="1" smtClean="0">
                                <a:latin typeface="Cambria Math" panose="02040503050406030204" pitchFamily="18" charset="0"/>
                              </a:rPr>
                              <m:t>=1</m:t>
                            </m:r>
                          </m:sub>
                          <m:sup>
                            <m:r>
                              <a:rPr lang="en-US" altLang="ja-JP" sz="2400" b="0" i="1" smtClean="0">
                                <a:latin typeface="Cambria Math" panose="02040503050406030204" pitchFamily="18" charset="0"/>
                              </a:rPr>
                              <m:t>𝑛</m:t>
                            </m:r>
                          </m:sup>
                          <m:e>
                            <m:r>
                              <a:rPr lang="en-US" altLang="ja-JP" sz="2400" b="0" i="1" smtClean="0">
                                <a:latin typeface="Cambria Math" panose="02040503050406030204" pitchFamily="18" charset="0"/>
                              </a:rPr>
                              <m:t>     ²</m:t>
                            </m:r>
                          </m:e>
                        </m:nary>
                      </m:num>
                      <m:den>
                        <m:nary>
                          <m:naryPr>
                            <m:chr m:val="∑"/>
                            <m:limLoc m:val="subSup"/>
                            <m:ctrlPr>
                              <a:rPr lang="en-US" altLang="ja-JP" sz="2400" i="1" smtClean="0">
                                <a:latin typeface="Cambria Math" panose="02040503050406030204" pitchFamily="18" charset="0"/>
                              </a:rPr>
                            </m:ctrlPr>
                          </m:naryPr>
                          <m:sub>
                            <m:r>
                              <m:rPr>
                                <m:brk m:alnAt="25"/>
                              </m:rPr>
                              <a:rPr lang="en-US" altLang="ja-JP" sz="2400" b="0" i="1" smtClean="0">
                                <a:latin typeface="Cambria Math" panose="02040503050406030204" pitchFamily="18" charset="0"/>
                              </a:rPr>
                              <m:t>𝑖</m:t>
                            </m:r>
                            <m:r>
                              <a:rPr lang="en-US" altLang="ja-JP" sz="2400" b="0" i="1" smtClean="0">
                                <a:latin typeface="Cambria Math" panose="02040503050406030204" pitchFamily="18" charset="0"/>
                              </a:rPr>
                              <m:t>=1</m:t>
                            </m:r>
                          </m:sub>
                          <m:sup>
                            <m:r>
                              <a:rPr lang="en-US" altLang="ja-JP" sz="2400" b="0" i="1" smtClean="0">
                                <a:latin typeface="Cambria Math" panose="02040503050406030204" pitchFamily="18" charset="0"/>
                              </a:rPr>
                              <m:t>𝑛</m:t>
                            </m:r>
                          </m:sup>
                          <m:e>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𝑦𝑖</m:t>
                            </m:r>
                            <m:r>
                              <a:rPr lang="en-US" altLang="ja-JP" sz="2400" b="0" i="1" smtClean="0">
                                <a:latin typeface="Cambria Math" panose="02040503050406030204" pitchFamily="18" charset="0"/>
                              </a:rPr>
                              <m:t>−    )²</m:t>
                            </m:r>
                          </m:e>
                        </m:nary>
                      </m:den>
                    </m:f>
                  </m:oMath>
                </a14:m>
                <a:endParaRPr lang="en-US" altLang="ja-JP" sz="2400" dirty="0" smtClean="0"/>
              </a:p>
              <a:p>
                <a:endParaRPr lang="en-US" altLang="ja-JP" sz="2400" dirty="0"/>
              </a:p>
              <a:p>
                <a:endParaRPr lang="en-US" altLang="ja-JP" sz="2400" dirty="0" smtClean="0"/>
              </a:p>
              <a:p>
                <a:endParaRPr lang="en-US" altLang="ja-JP" sz="2400" dirty="0"/>
              </a:p>
              <a:p>
                <a:endParaRPr lang="en-US" altLang="ja-JP" sz="2400" dirty="0" smtClean="0"/>
              </a:p>
              <a:p>
                <a:r>
                  <a:rPr lang="ja-JP" altLang="en-US" sz="2400" dirty="0" smtClean="0"/>
                  <a:t>決定係数は</a:t>
                </a:r>
                <a:r>
                  <a:rPr lang="en-US" altLang="ja-JP" sz="2400" dirty="0" smtClean="0"/>
                  <a:t>0</a:t>
                </a:r>
                <a14:m>
                  <m:oMath xmlns:m="http://schemas.openxmlformats.org/officeDocument/2006/math">
                    <m:r>
                      <a:rPr lang="en-US" altLang="ja-JP" sz="2400" i="1" smtClean="0">
                        <a:latin typeface="Cambria Math" panose="02040503050406030204" pitchFamily="18" charset="0"/>
                      </a:rPr>
                      <m:t>≦</m:t>
                    </m:r>
                  </m:oMath>
                </a14:m>
                <a:r>
                  <a:rPr lang="en-US" altLang="ja-JP" sz="2400" dirty="0" smtClean="0"/>
                  <a:t>R²≦1</a:t>
                </a:r>
                <a:r>
                  <a:rPr lang="ja-JP" altLang="en-US" sz="2400" dirty="0" smtClean="0"/>
                  <a:t>の値をとる。</a:t>
                </a:r>
                <a:endParaRPr lang="en-US" altLang="ja-JP" sz="2400" dirty="0" smtClean="0"/>
              </a:p>
              <a:p>
                <a:endParaRPr lang="en-US" altLang="ja-JP" sz="2400" dirty="0"/>
              </a:p>
              <a:p>
                <a:endParaRPr lang="en-US" altLang="ja-JP" sz="2400" dirty="0"/>
              </a:p>
              <a:p>
                <a:endParaRPr lang="en-US" altLang="ja-JP" sz="2400" dirty="0" smtClean="0"/>
              </a:p>
              <a:p>
                <a:endParaRPr lang="en-US" altLang="ja-JP" sz="2400" dirty="0"/>
              </a:p>
              <a:p>
                <a:endParaRPr lang="en-US" altLang="ja-JP" sz="2400" dirty="0"/>
              </a:p>
              <a:p>
                <a:endParaRPr kumimoji="1" lang="en-US" altLang="ja-JP" sz="2400" dirty="0" smtClean="0"/>
              </a:p>
            </p:txBody>
          </p:sp>
        </mc:Choice>
        <mc:Fallback>
          <p:sp>
            <p:nvSpPr>
              <p:cNvPr id="13" name="テキスト ボックス 12"/>
              <p:cNvSpPr txBox="1">
                <a:spLocks noRot="1" noChangeAspect="1" noMove="1" noResize="1" noEditPoints="1" noAdjustHandles="1" noChangeArrowheads="1" noChangeShapeType="1" noTextEdit="1"/>
              </p:cNvSpPr>
              <p:nvPr/>
            </p:nvSpPr>
            <p:spPr>
              <a:xfrm>
                <a:off x="517234" y="1475794"/>
                <a:ext cx="10751129" cy="6657913"/>
              </a:xfrm>
              <a:prstGeom prst="rect">
                <a:avLst/>
              </a:prstGeom>
              <a:blipFill>
                <a:blip r:embed="rId2"/>
                <a:stretch>
                  <a:fillRect l="-908" t="-733"/>
                </a:stretch>
              </a:blipFill>
            </p:spPr>
            <p:txBody>
              <a:bodyPr/>
              <a:lstStyle/>
              <a:p>
                <a:r>
                  <a:rPr lang="ja-JP" altLang="en-US">
                    <a:noFill/>
                  </a:rPr>
                  <a:t> </a:t>
                </a:r>
              </a:p>
            </p:txBody>
          </p:sp>
        </mc:Fallback>
      </mc:AlternateContent>
      <p:pic>
        <p:nvPicPr>
          <p:cNvPr id="9" name="図 8"/>
          <p:cNvPicPr>
            <a:picLocks noChangeAspect="1"/>
          </p:cNvPicPr>
          <p:nvPr/>
        </p:nvPicPr>
        <p:blipFill rotWithShape="1">
          <a:blip r:embed="rId3">
            <a:extLst>
              <a:ext uri="{28A0092B-C50C-407E-A947-70E740481C1C}">
                <a14:useLocalDpi xmlns:a14="http://schemas.microsoft.com/office/drawing/2010/main" val="0"/>
              </a:ext>
            </a:extLst>
          </a:blip>
          <a:srcRect l="74882" t="48979" r="24107" b="48025"/>
          <a:stretch/>
        </p:blipFill>
        <p:spPr>
          <a:xfrm>
            <a:off x="2655794" y="3728976"/>
            <a:ext cx="156680" cy="261133"/>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l="44951" t="69829" r="53238" b="26822"/>
          <a:stretch/>
        </p:blipFill>
        <p:spPr>
          <a:xfrm>
            <a:off x="2432724" y="3390266"/>
            <a:ext cx="223070" cy="232073"/>
          </a:xfrm>
          <a:prstGeom prst="rect">
            <a:avLst/>
          </a:prstGeom>
        </p:spPr>
      </p:pic>
      <p:sp>
        <p:nvSpPr>
          <p:cNvPr id="10" name="上矢印吹き出し 9"/>
          <p:cNvSpPr/>
          <p:nvPr/>
        </p:nvSpPr>
        <p:spPr>
          <a:xfrm>
            <a:off x="724517" y="4089110"/>
            <a:ext cx="3416413" cy="919018"/>
          </a:xfrm>
          <a:prstGeom prst="upArrowCallou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822037" y="4537178"/>
            <a:ext cx="3314672" cy="369332"/>
          </a:xfrm>
          <a:prstGeom prst="rect">
            <a:avLst/>
          </a:prstGeom>
          <a:noFill/>
        </p:spPr>
        <p:txBody>
          <a:bodyPr wrap="square" rtlCol="0">
            <a:spAutoFit/>
          </a:bodyPr>
          <a:lstStyle/>
          <a:p>
            <a:r>
              <a:rPr lang="en-US" altLang="ja-JP" b="1" dirty="0" smtClean="0">
                <a:solidFill>
                  <a:schemeClr val="bg1"/>
                </a:solidFill>
              </a:rPr>
              <a:t>SST (Total Sam of Squared)</a:t>
            </a:r>
            <a:endParaRPr kumimoji="1" lang="ja-JP" altLang="en-US" b="1" dirty="0">
              <a:solidFill>
                <a:schemeClr val="bg1"/>
              </a:solidFill>
            </a:endParaRPr>
          </a:p>
        </p:txBody>
      </p:sp>
      <p:sp>
        <p:nvSpPr>
          <p:cNvPr id="14" name="上矢印吹き出し 13"/>
          <p:cNvSpPr/>
          <p:nvPr/>
        </p:nvSpPr>
        <p:spPr>
          <a:xfrm rot="10800000">
            <a:off x="947586" y="2431328"/>
            <a:ext cx="3781432" cy="919018"/>
          </a:xfrm>
          <a:prstGeom prst="upArrowCallou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1012192" y="2546632"/>
            <a:ext cx="4344899" cy="369332"/>
          </a:xfrm>
          <a:prstGeom prst="rect">
            <a:avLst/>
          </a:prstGeom>
          <a:noFill/>
        </p:spPr>
        <p:txBody>
          <a:bodyPr wrap="square" rtlCol="0">
            <a:spAutoFit/>
          </a:bodyPr>
          <a:lstStyle/>
          <a:p>
            <a:r>
              <a:rPr lang="en-US" altLang="ja-JP" b="1" dirty="0" smtClean="0">
                <a:solidFill>
                  <a:schemeClr val="bg1"/>
                </a:solidFill>
              </a:rPr>
              <a:t>SSR (Residual Sam of Squared)</a:t>
            </a:r>
            <a:endParaRPr kumimoji="1" lang="ja-JP" altLang="en-US" b="1" dirty="0">
              <a:solidFill>
                <a:schemeClr val="bg1"/>
              </a:solidFill>
            </a:endParaRPr>
          </a:p>
        </p:txBody>
      </p:sp>
    </p:spTree>
    <p:extLst>
      <p:ext uri="{BB962C8B-B14F-4D97-AF65-F5344CB8AC3E}">
        <p14:creationId xmlns:p14="http://schemas.microsoft.com/office/powerpoint/2010/main" val="1369655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回帰分析（最小二乗法）</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mc:AlternateContent xmlns:mc="http://schemas.openxmlformats.org/markup-compatibility/2006" xmlns:a14="http://schemas.microsoft.com/office/drawing/2010/main">
        <mc:Choice Requires="a14">
          <p:sp>
            <p:nvSpPr>
              <p:cNvPr id="13" name="テキスト ボックス 12"/>
              <p:cNvSpPr txBox="1"/>
              <p:nvPr/>
            </p:nvSpPr>
            <p:spPr>
              <a:xfrm>
                <a:off x="517234" y="1475794"/>
                <a:ext cx="10751129" cy="8631081"/>
              </a:xfrm>
              <a:prstGeom prst="rect">
                <a:avLst/>
              </a:prstGeom>
              <a:noFill/>
            </p:spPr>
            <p:txBody>
              <a:bodyPr wrap="square" rtlCol="0">
                <a:spAutoFit/>
              </a:bodyPr>
              <a:lstStyle/>
              <a:p>
                <a:r>
                  <a:rPr lang="ja-JP" altLang="en-US" sz="2400" dirty="0" smtClean="0"/>
                  <a:t>基本的に説明変数を増やしていくと決定係数は増えていく。</a:t>
                </a:r>
                <a:endParaRPr lang="en-US" altLang="ja-JP" sz="2400" dirty="0" smtClean="0"/>
              </a:p>
              <a:p>
                <a:r>
                  <a:rPr lang="ja-JP" altLang="en-US" sz="2400" dirty="0" smtClean="0"/>
                  <a:t>したがって、説明変数が複数ある重回帰分析では自由度調整済み決定係数</a:t>
                </a:r>
                <a:endParaRPr lang="en-US" altLang="ja-JP" sz="2400" dirty="0" smtClean="0"/>
              </a:p>
              <a:p>
                <a:r>
                  <a:rPr lang="ja-JP" altLang="en-US" sz="2400" dirty="0" smtClean="0"/>
                  <a:t>を用いる</a:t>
                </a:r>
                <a14:m>
                  <m:oMath xmlns:m="http://schemas.openxmlformats.org/officeDocument/2006/math">
                    <m:r>
                      <a:rPr lang="ja-JP" altLang="en-US" sz="2400" i="1">
                        <a:latin typeface="Cambria Math" panose="02040503050406030204" pitchFamily="18" charset="0"/>
                      </a:rPr>
                      <m:t>。</m:t>
                    </m:r>
                  </m:oMath>
                </a14:m>
                <a:endParaRPr lang="en-US" altLang="ja-JP" sz="2400" i="1" dirty="0" smtClean="0">
                  <a:latin typeface="Cambria Math" panose="02040503050406030204" pitchFamily="18" charset="0"/>
                </a:endParaRPr>
              </a:p>
              <a:p>
                <a:endParaRPr lang="en-US" altLang="ja-JP" sz="2400" i="1" dirty="0" smtClean="0">
                  <a:latin typeface="Cambria Math" panose="02040503050406030204" pitchFamily="18" charset="0"/>
                </a:endParaRPr>
              </a:p>
              <a:p>
                <a:endParaRPr lang="en-US" altLang="ja-JP" sz="2400" i="1" dirty="0">
                  <a:latin typeface="Cambria Math" panose="02040503050406030204" pitchFamily="18" charset="0"/>
                </a:endParaRPr>
              </a:p>
              <a:p>
                <a14:m>
                  <m:oMath xmlns:m="http://schemas.openxmlformats.org/officeDocument/2006/math">
                    <m:sSubSup>
                      <m:sSubSupPr>
                        <m:ctrlPr>
                          <a:rPr lang="en-US" altLang="ja-JP" sz="2400" i="1" smtClean="0">
                            <a:latin typeface="Cambria Math" panose="02040503050406030204" pitchFamily="18" charset="0"/>
                          </a:rPr>
                        </m:ctrlPr>
                      </m:sSubSupPr>
                      <m:e>
                        <m:r>
                          <a:rPr lang="en-US" altLang="ja-JP" sz="2400" b="0" i="1" smtClean="0">
                            <a:latin typeface="Cambria Math" panose="02040503050406030204" pitchFamily="18" charset="0"/>
                          </a:rPr>
                          <m:t>𝑅</m:t>
                        </m:r>
                      </m:e>
                      <m:sub>
                        <m:r>
                          <a:rPr lang="en-US" altLang="ja-JP" sz="2400" b="0" i="1" smtClean="0">
                            <a:latin typeface="Cambria Math" panose="02040503050406030204" pitchFamily="18" charset="0"/>
                          </a:rPr>
                          <m:t>𝑎</m:t>
                        </m:r>
                      </m:sub>
                      <m:sup>
                        <m:r>
                          <a:rPr lang="en-US" altLang="ja-JP" sz="2400" i="1" smtClean="0">
                            <a:latin typeface="Cambria Math" panose="02040503050406030204" pitchFamily="18" charset="0"/>
                          </a:rPr>
                          <m:t>²</m:t>
                        </m:r>
                      </m:sup>
                    </m:sSubSup>
                  </m:oMath>
                </a14:m>
                <a:r>
                  <a:rPr lang="en-US" altLang="ja-JP" sz="2400" dirty="0" smtClean="0"/>
                  <a:t>=1</a:t>
                </a:r>
                <a:r>
                  <a:rPr lang="ja-JP" altLang="en-US" sz="2400" dirty="0" err="1" smtClean="0"/>
                  <a:t>ー</a:t>
                </a:r>
                <a14:m>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(1−</m:t>
                        </m:r>
                        <m:sSup>
                          <m:sSupPr>
                            <m:ctrlPr>
                              <a:rPr lang="en-US" altLang="ja-JP" sz="2400" b="0" i="1" smtClean="0">
                                <a:latin typeface="Cambria Math" panose="02040503050406030204" pitchFamily="18" charset="0"/>
                              </a:rPr>
                            </m:ctrlPr>
                          </m:sSupPr>
                          <m:e>
                            <m:r>
                              <a:rPr lang="en-US" altLang="ja-JP" sz="2400" b="0" i="1" smtClean="0">
                                <a:latin typeface="Cambria Math" panose="02040503050406030204" pitchFamily="18" charset="0"/>
                              </a:rPr>
                              <m:t>𝑅</m:t>
                            </m:r>
                          </m:e>
                          <m:sup>
                            <m:r>
                              <a:rPr lang="en-US" altLang="ja-JP" sz="2400" b="0" i="1" smtClean="0">
                                <a:latin typeface="Cambria Math" panose="02040503050406030204" pitchFamily="18" charset="0"/>
                              </a:rPr>
                              <m:t>2</m:t>
                            </m:r>
                          </m:sup>
                        </m:sSup>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𝑛</m:t>
                        </m:r>
                        <m:r>
                          <a:rPr lang="en-US" altLang="ja-JP" sz="2400" b="0" i="1" smtClean="0">
                            <a:latin typeface="Cambria Math" panose="02040503050406030204" pitchFamily="18" charset="0"/>
                          </a:rPr>
                          <m:t>−1)</m:t>
                        </m:r>
                      </m:num>
                      <m:den>
                        <m:r>
                          <a:rPr lang="en-US" altLang="ja-JP" sz="2400" b="0" i="1" smtClean="0">
                            <a:latin typeface="Cambria Math" panose="02040503050406030204" pitchFamily="18" charset="0"/>
                          </a:rPr>
                          <m:t>𝑛</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𝑘</m:t>
                        </m:r>
                        <m:r>
                          <a:rPr lang="en-US" altLang="ja-JP" sz="2400" b="0" i="1" smtClean="0">
                            <a:latin typeface="Cambria Math" panose="02040503050406030204" pitchFamily="18" charset="0"/>
                          </a:rPr>
                          <m:t>−1</m:t>
                        </m:r>
                      </m:den>
                    </m:f>
                  </m:oMath>
                </a14:m>
                <a:endParaRPr lang="en-US" altLang="ja-JP" sz="2400" dirty="0" smtClean="0"/>
              </a:p>
              <a:p>
                <a:endParaRPr lang="en-US" altLang="ja-JP" sz="2400" dirty="0"/>
              </a:p>
              <a:p>
                <a:r>
                  <a:rPr lang="en-US" altLang="ja-JP" sz="2400" dirty="0" smtClean="0"/>
                  <a:t>※n</a:t>
                </a:r>
                <a:r>
                  <a:rPr lang="ja-JP" altLang="en-US" sz="2400" dirty="0" smtClean="0"/>
                  <a:t>は標本の数、</a:t>
                </a:r>
                <a:r>
                  <a:rPr lang="en-US" altLang="ja-JP" sz="2400" dirty="0"/>
                  <a:t>k</a:t>
                </a:r>
                <a:r>
                  <a:rPr lang="ja-JP" altLang="en-US" sz="2400" dirty="0" smtClean="0"/>
                  <a:t>はパラメターの数。</a:t>
                </a:r>
                <a:endParaRPr lang="en-US" altLang="ja-JP" sz="2400" dirty="0" smtClean="0"/>
              </a:p>
              <a:p>
                <a:r>
                  <a:rPr lang="ja-JP" altLang="en-US" sz="2400" dirty="0" smtClean="0"/>
                  <a:t>したがって説明変数の数を増やす（⇔パラメターの数が増える）と</a:t>
                </a:r>
                <a:r>
                  <a:rPr lang="en-US" altLang="ja-JP" sz="2400" dirty="0" smtClean="0"/>
                  <a:t>n-k-1</a:t>
                </a:r>
                <a:r>
                  <a:rPr lang="ja-JP" altLang="en-US" sz="2400" dirty="0" smtClean="0"/>
                  <a:t>が小さくなるので</a:t>
                </a:r>
                <a14:m>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(1−</m:t>
                        </m:r>
                        <m:sSup>
                          <m:sSupPr>
                            <m:ctrlPr>
                              <a:rPr lang="en-US" altLang="ja-JP" sz="2400" b="0" i="1" smtClean="0">
                                <a:latin typeface="Cambria Math" panose="02040503050406030204" pitchFamily="18" charset="0"/>
                              </a:rPr>
                            </m:ctrlPr>
                          </m:sSupPr>
                          <m:e>
                            <m:r>
                              <a:rPr lang="en-US" altLang="ja-JP" sz="2400" b="0" i="1" smtClean="0">
                                <a:latin typeface="Cambria Math" panose="02040503050406030204" pitchFamily="18" charset="0"/>
                              </a:rPr>
                              <m:t>𝑅</m:t>
                            </m:r>
                          </m:e>
                          <m:sup>
                            <m:r>
                              <a:rPr lang="en-US" altLang="ja-JP" sz="2400" b="0" i="1" smtClean="0">
                                <a:latin typeface="Cambria Math" panose="02040503050406030204" pitchFamily="18" charset="0"/>
                              </a:rPr>
                              <m:t>2</m:t>
                            </m:r>
                          </m:sup>
                        </m:sSup>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𝑛</m:t>
                        </m:r>
                        <m:r>
                          <a:rPr lang="en-US" altLang="ja-JP" sz="2400" b="0" i="1" smtClean="0">
                            <a:latin typeface="Cambria Math" panose="02040503050406030204" pitchFamily="18" charset="0"/>
                          </a:rPr>
                          <m:t>−1)</m:t>
                        </m:r>
                      </m:num>
                      <m:den>
                        <m:r>
                          <a:rPr lang="en-US" altLang="ja-JP" sz="2400" b="0" i="1" smtClean="0">
                            <a:latin typeface="Cambria Math" panose="02040503050406030204" pitchFamily="18" charset="0"/>
                          </a:rPr>
                          <m:t>𝑛</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𝑘</m:t>
                        </m:r>
                        <m:r>
                          <a:rPr lang="en-US" altLang="ja-JP" sz="2400" b="0" i="1" smtClean="0">
                            <a:latin typeface="Cambria Math" panose="02040503050406030204" pitchFamily="18" charset="0"/>
                          </a:rPr>
                          <m:t>−1</m:t>
                        </m:r>
                      </m:den>
                    </m:f>
                  </m:oMath>
                </a14:m>
                <a:r>
                  <a:rPr lang="ja-JP" altLang="en-US" sz="2400" dirty="0" smtClean="0"/>
                  <a:t>の値は大きくなる。結果、</a:t>
                </a:r>
                <a14:m>
                  <m:oMath xmlns:m="http://schemas.openxmlformats.org/officeDocument/2006/math">
                    <m:sSubSup>
                      <m:sSubSupPr>
                        <m:ctrlPr>
                          <a:rPr lang="en-US" altLang="ja-JP" sz="2400" i="1">
                            <a:latin typeface="Cambria Math" panose="02040503050406030204" pitchFamily="18" charset="0"/>
                          </a:rPr>
                        </m:ctrlPr>
                      </m:sSubSupPr>
                      <m:e>
                        <m:r>
                          <a:rPr lang="en-US" altLang="ja-JP" sz="2400" i="1">
                            <a:latin typeface="Cambria Math" panose="02040503050406030204" pitchFamily="18" charset="0"/>
                          </a:rPr>
                          <m:t>𝑅</m:t>
                        </m:r>
                      </m:e>
                      <m:sub>
                        <m:r>
                          <a:rPr lang="en-US" altLang="ja-JP" sz="2400" i="1">
                            <a:latin typeface="Cambria Math" panose="02040503050406030204" pitchFamily="18" charset="0"/>
                          </a:rPr>
                          <m:t>𝑎</m:t>
                        </m:r>
                      </m:sub>
                      <m:sup>
                        <m:r>
                          <a:rPr lang="en-US" altLang="ja-JP" sz="2400" i="1">
                            <a:latin typeface="Cambria Math" panose="02040503050406030204" pitchFamily="18" charset="0"/>
                          </a:rPr>
                          <m:t>²</m:t>
                        </m:r>
                      </m:sup>
                    </m:sSubSup>
                  </m:oMath>
                </a14:m>
                <a:r>
                  <a:rPr lang="ja-JP" altLang="en-US" sz="2400" dirty="0" smtClean="0"/>
                  <a:t>の値は小さくなる。</a:t>
                </a:r>
                <a:endParaRPr lang="en-US" altLang="ja-JP" sz="2400" dirty="0" smtClean="0"/>
              </a:p>
              <a:p>
                <a:endParaRPr lang="en-US" altLang="ja-JP" sz="2400" dirty="0" smtClean="0"/>
              </a:p>
              <a:p>
                <a:r>
                  <a:rPr lang="ja-JP" altLang="en-US" sz="2400" dirty="0" smtClean="0"/>
                  <a:t>（つまり、説明変数の数を増やすことで決定係数が大きくなりすぎないよう、ペナルティーを与えている。）</a:t>
                </a:r>
                <a:endParaRPr lang="en-US" altLang="ja-JP" sz="2400" dirty="0" smtClean="0"/>
              </a:p>
              <a:p>
                <a:endParaRPr lang="en-US" altLang="ja-JP" sz="2400" dirty="0"/>
              </a:p>
              <a:p>
                <a:endParaRPr lang="en-US" altLang="ja-JP" sz="2400" dirty="0" smtClean="0"/>
              </a:p>
              <a:p>
                <a:endParaRPr lang="en-US" altLang="ja-JP" sz="2400" dirty="0" smtClean="0"/>
              </a:p>
              <a:p>
                <a:endParaRPr lang="en-US" altLang="ja-JP" sz="2400" dirty="0"/>
              </a:p>
              <a:p>
                <a:endParaRPr lang="en-US" altLang="ja-JP" sz="2400" dirty="0"/>
              </a:p>
              <a:p>
                <a:endParaRPr lang="en-US" altLang="ja-JP" sz="2400" dirty="0" smtClean="0"/>
              </a:p>
              <a:p>
                <a:endParaRPr lang="en-US" altLang="ja-JP" sz="2400" dirty="0"/>
              </a:p>
              <a:p>
                <a:endParaRPr lang="en-US" altLang="ja-JP" sz="2400" dirty="0"/>
              </a:p>
              <a:p>
                <a:endParaRPr kumimoji="1" lang="en-US" altLang="ja-JP" sz="2400" dirty="0" smtClean="0"/>
              </a:p>
            </p:txBody>
          </p:sp>
        </mc:Choice>
        <mc:Fallback xmlns="">
          <p:sp>
            <p:nvSpPr>
              <p:cNvPr id="13" name="テキスト ボックス 12"/>
              <p:cNvSpPr txBox="1">
                <a:spLocks noRot="1" noChangeAspect="1" noMove="1" noResize="1" noEditPoints="1" noAdjustHandles="1" noChangeArrowheads="1" noChangeShapeType="1" noTextEdit="1"/>
              </p:cNvSpPr>
              <p:nvPr/>
            </p:nvSpPr>
            <p:spPr>
              <a:xfrm>
                <a:off x="517234" y="1475794"/>
                <a:ext cx="10751129" cy="8631081"/>
              </a:xfrm>
              <a:prstGeom prst="rect">
                <a:avLst/>
              </a:prstGeom>
              <a:blipFill>
                <a:blip r:embed="rId2"/>
                <a:stretch>
                  <a:fillRect l="-908" t="-565" r="-181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4448187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資料</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5693866"/>
          </a:xfrm>
          <a:prstGeom prst="rect">
            <a:avLst/>
          </a:prstGeom>
          <a:noFill/>
        </p:spPr>
        <p:txBody>
          <a:bodyPr wrap="square" rtlCol="0">
            <a:spAutoFit/>
          </a:bodyPr>
          <a:lstStyle/>
          <a:p>
            <a:r>
              <a:rPr kumimoji="1" lang="ja-JP" altLang="en-US" sz="2400" dirty="0" smtClean="0"/>
              <a:t>実は</a:t>
            </a:r>
            <a:r>
              <a:rPr kumimoji="1" lang="en-US" altLang="ja-JP" sz="2400" dirty="0" smtClean="0"/>
              <a:t>…</a:t>
            </a:r>
          </a:p>
          <a:p>
            <a:r>
              <a:rPr lang="en-US" altLang="ja-JP" sz="2400" dirty="0" smtClean="0"/>
              <a:t>Y</a:t>
            </a:r>
            <a:r>
              <a:rPr lang="en-US" altLang="ja-JP" sz="1600" dirty="0" smtClean="0"/>
              <a:t>i</a:t>
            </a:r>
            <a:r>
              <a:rPr lang="en-US" altLang="ja-JP" sz="2400" dirty="0" smtClean="0"/>
              <a:t> = β</a:t>
            </a:r>
            <a:r>
              <a:rPr lang="en-US" altLang="ja-JP" sz="1600" dirty="0" smtClean="0"/>
              <a:t>0</a:t>
            </a:r>
            <a:r>
              <a:rPr lang="en-US" altLang="ja-JP" sz="2400" dirty="0" smtClean="0"/>
              <a:t> + β</a:t>
            </a:r>
            <a:r>
              <a:rPr lang="en-US" altLang="ja-JP" sz="1600" dirty="0" smtClean="0"/>
              <a:t>1</a:t>
            </a:r>
            <a:r>
              <a:rPr lang="en-US" altLang="ja-JP" sz="2400" dirty="0" smtClean="0"/>
              <a:t>X</a:t>
            </a:r>
            <a:r>
              <a:rPr lang="en-US" altLang="ja-JP" sz="1600" dirty="0" smtClean="0"/>
              <a:t>1,i</a:t>
            </a:r>
            <a:r>
              <a:rPr lang="en-US" altLang="ja-JP" sz="2400" dirty="0" smtClean="0"/>
              <a:t> + </a:t>
            </a:r>
            <a:r>
              <a:rPr lang="en-US" altLang="ja-JP" sz="2400" dirty="0" err="1" smtClean="0"/>
              <a:t>u</a:t>
            </a:r>
            <a:r>
              <a:rPr lang="en-US" altLang="ja-JP" sz="1600" dirty="0" err="1" smtClean="0"/>
              <a:t>i</a:t>
            </a:r>
            <a:endParaRPr lang="en-US" altLang="ja-JP" sz="1600" dirty="0" smtClean="0"/>
          </a:p>
          <a:p>
            <a:r>
              <a:rPr kumimoji="1" lang="ja-JP" altLang="en-US" sz="2400" dirty="0" smtClean="0"/>
              <a:t>よりも</a:t>
            </a:r>
            <a:endParaRPr kumimoji="1" lang="en-US" altLang="ja-JP" sz="2400" dirty="0" smtClean="0"/>
          </a:p>
          <a:p>
            <a:endParaRPr kumimoji="1" lang="en-US" altLang="ja-JP" sz="2400" dirty="0" smtClean="0"/>
          </a:p>
          <a:p>
            <a:r>
              <a:rPr lang="en-US" altLang="ja-JP" sz="2400" dirty="0" smtClean="0"/>
              <a:t>Y</a:t>
            </a:r>
            <a:r>
              <a:rPr kumimoji="1" lang="en-US" altLang="ja-JP" sz="1600" dirty="0" smtClean="0"/>
              <a:t>i</a:t>
            </a:r>
            <a:r>
              <a:rPr kumimoji="1" lang="en-US" altLang="ja-JP" sz="2400" dirty="0" smtClean="0"/>
              <a:t> = β</a:t>
            </a:r>
            <a:r>
              <a:rPr kumimoji="1" lang="en-US" altLang="ja-JP" sz="1600" dirty="0" smtClean="0"/>
              <a:t>0</a:t>
            </a:r>
            <a:r>
              <a:rPr kumimoji="1" lang="en-US" altLang="ja-JP" sz="2400" dirty="0" smtClean="0"/>
              <a:t> + β</a:t>
            </a:r>
            <a:r>
              <a:rPr kumimoji="1" lang="en-US" altLang="ja-JP" sz="1600" dirty="0" smtClean="0"/>
              <a:t>1</a:t>
            </a:r>
            <a:r>
              <a:rPr lang="en-US" altLang="ja-JP" sz="3200" dirty="0" smtClean="0"/>
              <a:t>x</a:t>
            </a:r>
            <a:r>
              <a:rPr lang="en-US" altLang="ja-JP" sz="1600" dirty="0" smtClean="0"/>
              <a:t>1,</a:t>
            </a:r>
            <a:r>
              <a:rPr kumimoji="1" lang="en-US" altLang="ja-JP" sz="1600" dirty="0" smtClean="0"/>
              <a:t>i</a:t>
            </a:r>
            <a:r>
              <a:rPr lang="ja-JP" altLang="en-US" sz="1600" dirty="0" smtClean="0"/>
              <a:t> </a:t>
            </a:r>
            <a:r>
              <a:rPr lang="en-US" altLang="ja-JP" sz="2400" dirty="0" smtClean="0"/>
              <a:t>+</a:t>
            </a:r>
            <a:r>
              <a:rPr kumimoji="1" lang="en-US" altLang="ja-JP" sz="2400" dirty="0" smtClean="0"/>
              <a:t>β</a:t>
            </a:r>
            <a:r>
              <a:rPr kumimoji="1" lang="en-US" altLang="ja-JP" sz="1600" dirty="0" smtClean="0"/>
              <a:t>2</a:t>
            </a:r>
            <a:r>
              <a:rPr kumimoji="1" lang="en-US" altLang="ja-JP" sz="2400" dirty="0" smtClean="0"/>
              <a:t>X</a:t>
            </a:r>
            <a:r>
              <a:rPr kumimoji="1" lang="en-US" altLang="ja-JP" sz="1600" dirty="0" smtClean="0"/>
              <a:t>2,i </a:t>
            </a:r>
            <a:r>
              <a:rPr kumimoji="1" lang="en-US" altLang="ja-JP" sz="2400" dirty="0" smtClean="0"/>
              <a:t>+ </a:t>
            </a:r>
            <a:r>
              <a:rPr lang="en-US" altLang="ja-JP" sz="2400" dirty="0" err="1"/>
              <a:t>e</a:t>
            </a:r>
            <a:r>
              <a:rPr kumimoji="1" lang="en-US" altLang="ja-JP" sz="1600" dirty="0" err="1" smtClean="0"/>
              <a:t>i</a:t>
            </a:r>
            <a:endParaRPr kumimoji="1" lang="en-US" altLang="ja-JP" sz="1600" dirty="0" smtClean="0"/>
          </a:p>
          <a:p>
            <a:r>
              <a:rPr kumimoji="1" lang="ja-JP" altLang="en-US" sz="2400" dirty="0" smtClean="0"/>
              <a:t>の方が現実を正しく捉えているかもしれない。</a:t>
            </a:r>
            <a:endParaRPr kumimoji="1" lang="en-US" altLang="ja-JP" sz="2400" dirty="0" smtClean="0"/>
          </a:p>
          <a:p>
            <a:endParaRPr kumimoji="1" lang="en-US" altLang="ja-JP" sz="1600" dirty="0" smtClean="0"/>
          </a:p>
          <a:p>
            <a:r>
              <a:rPr lang="ja-JP" altLang="en-US" sz="2400" dirty="0" smtClean="0"/>
              <a:t>（</a:t>
            </a:r>
            <a:r>
              <a:rPr lang="en-US" altLang="ja-JP" sz="2400" dirty="0" smtClean="0"/>
              <a:t>Y</a:t>
            </a:r>
            <a:r>
              <a:rPr lang="ja-JP" altLang="en-US" sz="2400" dirty="0" smtClean="0"/>
              <a:t>は売り上げ、</a:t>
            </a:r>
            <a:r>
              <a:rPr lang="en-US" altLang="ja-JP" sz="2400" dirty="0" smtClean="0"/>
              <a:t>X</a:t>
            </a:r>
            <a:r>
              <a:rPr lang="en-US" altLang="ja-JP" sz="1600" dirty="0" smtClean="0"/>
              <a:t>1</a:t>
            </a:r>
            <a:r>
              <a:rPr lang="ja-JP" altLang="en-US" sz="2400" dirty="0" smtClean="0"/>
              <a:t>は駅からの距離、</a:t>
            </a:r>
            <a:r>
              <a:rPr lang="en-US" altLang="ja-JP" sz="2400" dirty="0" smtClean="0"/>
              <a:t>X</a:t>
            </a:r>
            <a:r>
              <a:rPr lang="en-US" altLang="ja-JP" sz="1600" dirty="0" smtClean="0"/>
              <a:t>2</a:t>
            </a:r>
            <a:r>
              <a:rPr lang="ja-JP" altLang="en-US" sz="2400" dirty="0" smtClean="0"/>
              <a:t>は競合店舗の数、</a:t>
            </a:r>
            <a:endParaRPr lang="en-US" altLang="ja-JP" sz="2400" dirty="0" smtClean="0"/>
          </a:p>
          <a:p>
            <a:r>
              <a:rPr lang="en-US" altLang="ja-JP" sz="2400" dirty="0" smtClean="0"/>
              <a:t>U</a:t>
            </a:r>
            <a:r>
              <a:rPr lang="ja-JP" altLang="en-US" sz="2400" dirty="0" smtClean="0"/>
              <a:t>は誤差項、</a:t>
            </a:r>
            <a:r>
              <a:rPr lang="en-US" altLang="ja-JP" sz="2400" dirty="0" err="1" smtClean="0"/>
              <a:t>i</a:t>
            </a:r>
            <a:r>
              <a:rPr lang="ja-JP" altLang="en-US" sz="2400" dirty="0" smtClean="0"/>
              <a:t>は国）</a:t>
            </a:r>
            <a:endParaRPr lang="en-US" altLang="ja-JP" sz="2400" dirty="0" smtClean="0"/>
          </a:p>
          <a:p>
            <a:endParaRPr lang="en-US" altLang="ja-JP" sz="2400" dirty="0"/>
          </a:p>
          <a:p>
            <a:r>
              <a:rPr lang="ja-JP" altLang="en-US" sz="2400" dirty="0" smtClean="0"/>
              <a:t>にもかかわらず、</a:t>
            </a:r>
            <a:r>
              <a:rPr lang="en-US" altLang="ja-JP" sz="2400" dirty="0"/>
              <a:t> </a:t>
            </a:r>
            <a:r>
              <a:rPr lang="en-US" altLang="ja-JP" sz="2400" dirty="0" smtClean="0"/>
              <a:t>X</a:t>
            </a:r>
            <a:r>
              <a:rPr lang="en-US" altLang="ja-JP" sz="1600" dirty="0" smtClean="0"/>
              <a:t>2</a:t>
            </a:r>
            <a:r>
              <a:rPr lang="ja-JP" altLang="en-US" sz="2400" dirty="0" smtClean="0"/>
              <a:t>を誤差項に含めたままだとどうなる？</a:t>
            </a:r>
            <a:endParaRPr lang="en-US" altLang="ja-JP" sz="2400" dirty="0" smtClean="0"/>
          </a:p>
          <a:p>
            <a:endParaRPr lang="en-US" altLang="ja-JP" sz="3600" dirty="0" smtClean="0"/>
          </a:p>
          <a:p>
            <a:r>
              <a:rPr lang="ja-JP" altLang="en-US" sz="1600" dirty="0" smtClean="0"/>
              <a:t>　　</a:t>
            </a:r>
            <a:endParaRPr lang="en-US" altLang="ja-JP" sz="2400" dirty="0"/>
          </a:p>
          <a:p>
            <a:endParaRPr lang="en-US" altLang="ja-JP" sz="2400" dirty="0"/>
          </a:p>
          <a:p>
            <a:endParaRPr lang="en-US" altLang="ja-JP" sz="2400" dirty="0" smtClean="0"/>
          </a:p>
        </p:txBody>
      </p:sp>
    </p:spTree>
    <p:extLst>
      <p:ext uri="{BB962C8B-B14F-4D97-AF65-F5344CB8AC3E}">
        <p14:creationId xmlns:p14="http://schemas.microsoft.com/office/powerpoint/2010/main" val="420445211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資料</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mc:AlternateContent xmlns:mc="http://schemas.openxmlformats.org/markup-compatibility/2006" xmlns:a14="http://schemas.microsoft.com/office/drawing/2010/main">
        <mc:Choice Requires="a14">
          <p:sp>
            <p:nvSpPr>
              <p:cNvPr id="13" name="テキスト ボックス 12"/>
              <p:cNvSpPr txBox="1"/>
              <p:nvPr/>
            </p:nvSpPr>
            <p:spPr>
              <a:xfrm>
                <a:off x="517235" y="1475794"/>
                <a:ext cx="10982038" cy="4340675"/>
              </a:xfrm>
              <a:prstGeom prst="rect">
                <a:avLst/>
              </a:prstGeom>
              <a:noFill/>
            </p:spPr>
            <p:txBody>
              <a:bodyPr wrap="square" rtlCol="0">
                <a:spAutoFit/>
              </a:bodyPr>
              <a:lstStyle/>
              <a:p>
                <a:r>
                  <a:rPr lang="en-US" altLang="ja-JP" sz="2400" dirty="0" smtClean="0"/>
                  <a:t>β</a:t>
                </a:r>
                <a:r>
                  <a:rPr lang="en-US" altLang="ja-JP" sz="1600" dirty="0" smtClean="0"/>
                  <a:t>1</a:t>
                </a:r>
                <a:r>
                  <a:rPr lang="ja-JP" altLang="en-US" sz="2400" dirty="0" err="1" smtClean="0"/>
                  <a:t>の推</a:t>
                </a:r>
                <a:r>
                  <a:rPr lang="ja-JP" altLang="en-US" sz="2400" dirty="0" smtClean="0"/>
                  <a:t>定量は　　　　　　　　　　　だった。</a:t>
                </a:r>
                <a:endParaRPr lang="en-US" altLang="ja-JP" sz="2400" dirty="0" smtClean="0"/>
              </a:p>
              <a:p>
                <a:endParaRPr lang="en-US" altLang="ja-JP" sz="2400" dirty="0"/>
              </a:p>
              <a:p>
                <a:r>
                  <a:rPr lang="ja-JP" altLang="en-US" sz="2400" dirty="0" smtClean="0"/>
                  <a:t>分子は何を表している？</a:t>
                </a:r>
                <a:endParaRPr lang="en-US" altLang="ja-JP" sz="2400" dirty="0" smtClean="0"/>
              </a:p>
              <a:p>
                <a:r>
                  <a:rPr lang="ja-JP" altLang="en-US" sz="2400" dirty="0" smtClean="0"/>
                  <a:t>→変数</a:t>
                </a:r>
                <a:r>
                  <a:rPr lang="en-US" altLang="ja-JP" sz="2400" dirty="0" smtClean="0"/>
                  <a:t>X</a:t>
                </a:r>
                <a:r>
                  <a:rPr lang="ja-JP" altLang="en-US" sz="2400" dirty="0" smtClean="0"/>
                  <a:t>と変数</a:t>
                </a:r>
                <a:r>
                  <a:rPr lang="en-US" altLang="ja-JP" sz="2400" dirty="0" smtClean="0"/>
                  <a:t>Y</a:t>
                </a:r>
                <a:r>
                  <a:rPr lang="ja-JP" altLang="en-US" sz="2400" dirty="0" err="1" smtClean="0"/>
                  <a:t>の共</a:t>
                </a:r>
                <a:r>
                  <a:rPr lang="ja-JP" altLang="en-US" sz="2400" dirty="0" smtClean="0"/>
                  <a:t>分散（</a:t>
                </a:r>
                <a:r>
                  <a:rPr lang="en-US" altLang="ja-JP" sz="2400" dirty="0" err="1" smtClean="0"/>
                  <a:t>cov</a:t>
                </a:r>
                <a:r>
                  <a:rPr lang="en-US" altLang="ja-JP" sz="2400" dirty="0" smtClean="0"/>
                  <a:t>[X,Y])</a:t>
                </a:r>
              </a:p>
              <a:p>
                <a:r>
                  <a:rPr lang="ja-JP" altLang="en-US" sz="2400" dirty="0" smtClean="0"/>
                  <a:t>（それぞれが平均から正または負の方向にどれだけ離れているかを見ている）</a:t>
                </a:r>
                <a:endParaRPr lang="en-US" altLang="ja-JP" sz="2400" dirty="0" smtClean="0"/>
              </a:p>
              <a:p>
                <a:endParaRPr lang="en-US" altLang="ja-JP" sz="2400" dirty="0"/>
              </a:p>
              <a:p>
                <a:r>
                  <a:rPr lang="ja-JP" altLang="en-US" sz="2400" dirty="0" smtClean="0"/>
                  <a:t>分母は何を表している？</a:t>
                </a:r>
                <a:endParaRPr lang="en-US" altLang="ja-JP" sz="2400" dirty="0" smtClean="0"/>
              </a:p>
              <a:p>
                <a:r>
                  <a:rPr lang="ja-JP" altLang="en-US" sz="2400" dirty="0" smtClean="0"/>
                  <a:t>→変数</a:t>
                </a:r>
                <a:r>
                  <a:rPr lang="en-US" altLang="ja-JP" sz="2400" dirty="0" smtClean="0"/>
                  <a:t>X</a:t>
                </a:r>
                <a:r>
                  <a:rPr lang="ja-JP" altLang="en-US" sz="2400" dirty="0" smtClean="0"/>
                  <a:t>の分散（</a:t>
                </a:r>
                <a:r>
                  <a:rPr lang="en-US" altLang="ja-JP" sz="2400" dirty="0" smtClean="0"/>
                  <a:t>V[X])</a:t>
                </a:r>
              </a:p>
              <a:p>
                <a:endParaRPr lang="en-US" altLang="ja-JP" sz="2400" dirty="0"/>
              </a:p>
              <a:p>
                <a:r>
                  <a:rPr lang="ja-JP" altLang="en-US" sz="2400" dirty="0" smtClean="0"/>
                  <a:t>つまり、　＝</a:t>
                </a:r>
                <a14:m>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𝑐𝑜𝑣</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𝑌</m:t>
                        </m:r>
                        <m:r>
                          <a:rPr lang="en-US" altLang="ja-JP" sz="2400" b="0" i="1" smtClean="0">
                            <a:latin typeface="Cambria Math" panose="02040503050406030204" pitchFamily="18" charset="0"/>
                          </a:rPr>
                          <m:t>]</m:t>
                        </m:r>
                      </m:num>
                      <m:den>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den>
                    </m:f>
                  </m:oMath>
                </a14:m>
                <a:r>
                  <a:rPr lang="en-US" altLang="ja-JP" sz="2400" dirty="0" smtClean="0"/>
                  <a:t> </a:t>
                </a:r>
                <a:r>
                  <a:rPr lang="ja-JP" altLang="en-US" sz="2400" dirty="0" smtClean="0"/>
                  <a:t>となっている。</a:t>
                </a:r>
                <a:endParaRPr lang="en-US" altLang="ja-JP" sz="2400" dirty="0" smtClean="0"/>
              </a:p>
              <a:p>
                <a:endParaRPr lang="en-US" altLang="ja-JP" sz="2400" dirty="0"/>
              </a:p>
            </p:txBody>
          </p:sp>
        </mc:Choice>
        <mc:Fallback xmlns="">
          <p:sp>
            <p:nvSpPr>
              <p:cNvPr id="13" name="テキスト ボックス 12"/>
              <p:cNvSpPr txBox="1">
                <a:spLocks noRot="1" noChangeAspect="1" noMove="1" noResize="1" noEditPoints="1" noAdjustHandles="1" noChangeArrowheads="1" noChangeShapeType="1" noTextEdit="1"/>
              </p:cNvSpPr>
              <p:nvPr/>
            </p:nvSpPr>
            <p:spPr>
              <a:xfrm>
                <a:off x="517235" y="1475794"/>
                <a:ext cx="10982038" cy="4340675"/>
              </a:xfrm>
              <a:prstGeom prst="rect">
                <a:avLst/>
              </a:prstGeom>
              <a:blipFill>
                <a:blip r:embed="rId2"/>
                <a:stretch>
                  <a:fillRect l="-888" t="-1124"/>
                </a:stretch>
              </a:blipFill>
            </p:spPr>
            <p:txBody>
              <a:bodyPr/>
              <a:lstStyle/>
              <a:p>
                <a:r>
                  <a:rPr lang="ja-JP" altLang="en-US">
                    <a:noFill/>
                  </a:rPr>
                  <a:t> </a:t>
                </a:r>
              </a:p>
            </p:txBody>
          </p:sp>
        </mc:Fallback>
      </mc:AlternateContent>
      <p:pic>
        <p:nvPicPr>
          <p:cNvPr id="9" name="図 8"/>
          <p:cNvPicPr>
            <a:picLocks noChangeAspect="1"/>
          </p:cNvPicPr>
          <p:nvPr/>
        </p:nvPicPr>
        <p:blipFill rotWithShape="1">
          <a:blip r:embed="rId3">
            <a:extLst>
              <a:ext uri="{28A0092B-C50C-407E-A947-70E740481C1C}">
                <a14:useLocalDpi xmlns:a14="http://schemas.microsoft.com/office/drawing/2010/main" val="0"/>
              </a:ext>
            </a:extLst>
          </a:blip>
          <a:srcRect l="54472" t="83093" r="29882" b="8418"/>
          <a:stretch/>
        </p:blipFill>
        <p:spPr>
          <a:xfrm>
            <a:off x="2676843" y="1229285"/>
            <a:ext cx="3128211" cy="954681"/>
          </a:xfrm>
          <a:prstGeom prst="rect">
            <a:avLst/>
          </a:prstGeom>
        </p:spPr>
      </p:pic>
      <p:pic>
        <p:nvPicPr>
          <p:cNvPr id="10" name="図 9"/>
          <p:cNvPicPr>
            <a:picLocks noChangeAspect="1"/>
          </p:cNvPicPr>
          <p:nvPr/>
        </p:nvPicPr>
        <p:blipFill rotWithShape="1">
          <a:blip r:embed="rId3">
            <a:extLst>
              <a:ext uri="{28A0092B-C50C-407E-A947-70E740481C1C}">
                <a14:useLocalDpi xmlns:a14="http://schemas.microsoft.com/office/drawing/2010/main" val="0"/>
              </a:ext>
            </a:extLst>
          </a:blip>
          <a:srcRect l="54365" t="84881" r="43661" b="10241"/>
          <a:stretch/>
        </p:blipFill>
        <p:spPr>
          <a:xfrm>
            <a:off x="1753354" y="4886760"/>
            <a:ext cx="394636" cy="548640"/>
          </a:xfrm>
          <a:prstGeom prst="rect">
            <a:avLst/>
          </a:prstGeom>
        </p:spPr>
      </p:pic>
    </p:spTree>
    <p:extLst>
      <p:ext uri="{BB962C8B-B14F-4D97-AF65-F5344CB8AC3E}">
        <p14:creationId xmlns:p14="http://schemas.microsoft.com/office/powerpoint/2010/main" val="8229614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736436" y="4470400"/>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資料</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mc:AlternateContent xmlns:mc="http://schemas.openxmlformats.org/markup-compatibility/2006" xmlns:a14="http://schemas.microsoft.com/office/drawing/2010/main">
        <mc:Choice Requires="a14">
          <p:sp>
            <p:nvSpPr>
              <p:cNvPr id="13" name="テキスト ボックス 12"/>
              <p:cNvSpPr txBox="1"/>
              <p:nvPr/>
            </p:nvSpPr>
            <p:spPr>
              <a:xfrm>
                <a:off x="517235" y="1475794"/>
                <a:ext cx="10982038" cy="4840364"/>
              </a:xfrm>
              <a:prstGeom prst="rect">
                <a:avLst/>
              </a:prstGeom>
              <a:noFill/>
            </p:spPr>
            <p:txBody>
              <a:bodyPr wrap="square" rtlCol="0">
                <a:spAutoFit/>
              </a:bodyPr>
              <a:lstStyle/>
              <a:p>
                <a:r>
                  <a:rPr lang="ja-JP" altLang="en-US" sz="2400" dirty="0" smtClean="0"/>
                  <a:t>　＝</a:t>
                </a:r>
                <a14:m>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𝑐𝑜𝑣</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𝑌</m:t>
                        </m:r>
                        <m:r>
                          <a:rPr lang="en-US" altLang="ja-JP" sz="2400" b="0" i="1" smtClean="0">
                            <a:latin typeface="Cambria Math" panose="02040503050406030204" pitchFamily="18" charset="0"/>
                          </a:rPr>
                          <m:t>]</m:t>
                        </m:r>
                      </m:num>
                      <m:den>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den>
                    </m:f>
                  </m:oMath>
                </a14:m>
                <a:r>
                  <a:rPr lang="ja-JP" altLang="en-US" sz="2400" dirty="0" smtClean="0"/>
                  <a:t>の</a:t>
                </a:r>
                <a:r>
                  <a:rPr lang="en-US" altLang="ja-JP" sz="2400" dirty="0" smtClean="0"/>
                  <a:t>Y</a:t>
                </a:r>
                <a:r>
                  <a:rPr lang="ja-JP" altLang="en-US" sz="2400" dirty="0" smtClean="0"/>
                  <a:t>に</a:t>
                </a:r>
                <a:r>
                  <a:rPr lang="en-US" altLang="ja-JP" sz="2400" dirty="0" smtClean="0"/>
                  <a:t>Y</a:t>
                </a:r>
                <a:r>
                  <a:rPr lang="en-US" altLang="ja-JP" sz="1600" dirty="0" smtClean="0"/>
                  <a:t>i</a:t>
                </a:r>
                <a:r>
                  <a:rPr lang="en-US" altLang="ja-JP" sz="2400" dirty="0" smtClean="0"/>
                  <a:t> = β</a:t>
                </a:r>
                <a:r>
                  <a:rPr lang="en-US" altLang="ja-JP" sz="1600" dirty="0" smtClean="0"/>
                  <a:t>0</a:t>
                </a:r>
                <a:r>
                  <a:rPr lang="en-US" altLang="ja-JP" sz="2400" dirty="0" smtClean="0"/>
                  <a:t> + β</a:t>
                </a:r>
                <a:r>
                  <a:rPr lang="en-US" altLang="ja-JP" sz="1600" dirty="0" smtClean="0"/>
                  <a:t>1</a:t>
                </a:r>
                <a:r>
                  <a:rPr lang="en-US" altLang="ja-JP" sz="2400" dirty="0" smtClean="0"/>
                  <a:t>X</a:t>
                </a:r>
                <a:r>
                  <a:rPr lang="en-US" altLang="ja-JP" sz="1600" dirty="0" smtClean="0"/>
                  <a:t>1,i</a:t>
                </a:r>
                <a:r>
                  <a:rPr lang="en-US" altLang="ja-JP" sz="2400" dirty="0" smtClean="0"/>
                  <a:t> + β</a:t>
                </a:r>
                <a:r>
                  <a:rPr lang="en-US" altLang="ja-JP" sz="1600" dirty="0" smtClean="0"/>
                  <a:t>2</a:t>
                </a:r>
                <a:r>
                  <a:rPr lang="en-US" altLang="ja-JP" sz="2400" dirty="0" smtClean="0"/>
                  <a:t>X</a:t>
                </a:r>
                <a:r>
                  <a:rPr lang="en-US" altLang="ja-JP" sz="1600" dirty="0" smtClean="0"/>
                  <a:t>2,i</a:t>
                </a:r>
                <a:r>
                  <a:rPr lang="en-US" altLang="ja-JP" sz="2400" dirty="0" smtClean="0"/>
                  <a:t> + </a:t>
                </a:r>
                <a:r>
                  <a:rPr lang="en-US" altLang="ja-JP" sz="2400" dirty="0" err="1" smtClean="0"/>
                  <a:t>e</a:t>
                </a:r>
                <a:r>
                  <a:rPr lang="en-US" altLang="ja-JP" sz="1600" dirty="0" err="1" smtClean="0"/>
                  <a:t>i</a:t>
                </a:r>
                <a:r>
                  <a:rPr lang="ja-JP" altLang="en-US" sz="2400" dirty="0" smtClean="0"/>
                  <a:t>を代入。</a:t>
                </a:r>
                <a:endParaRPr lang="en-US" altLang="ja-JP" sz="2400" dirty="0" smtClean="0"/>
              </a:p>
              <a:p>
                <a:endParaRPr lang="en-US" altLang="ja-JP" sz="2400" dirty="0"/>
              </a:p>
              <a:p>
                <a:pPr/>
                <a14:m>
                  <m:oMathPara xmlns:m="http://schemas.openxmlformats.org/officeDocument/2006/math">
                    <m:oMathParaPr>
                      <m:jc m:val="left"/>
                    </m:oMathParaPr>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𝑐𝑜𝑣</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en-US" altLang="ja-JP" sz="2400" b="0" i="1" smtClean="0">
                              <a:latin typeface="Cambria Math" panose="02040503050406030204" pitchFamily="18" charset="0"/>
                            </a:rPr>
                            <m:t>]</m:t>
                          </m:r>
                        </m:num>
                        <m:den>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den>
                      </m:f>
                    </m:oMath>
                  </m:oMathPara>
                </a14:m>
                <a:endParaRPr lang="en-US" altLang="ja-JP" sz="2400" dirty="0" smtClean="0"/>
              </a:p>
              <a:p>
                <a:r>
                  <a:rPr lang="en-US" altLang="ja-JP" sz="2400" dirty="0" smtClean="0"/>
                  <a:t>=</a:t>
                </a:r>
                <a14:m>
                  <m:oMath xmlns:m="http://schemas.openxmlformats.org/officeDocument/2006/math">
                    <m:f>
                      <m:fPr>
                        <m:ctrlPr>
                          <a:rPr lang="en-US" altLang="ja-JP" sz="2400" i="1" smtClean="0">
                            <a:latin typeface="Cambria Math" panose="02040503050406030204" pitchFamily="18" charset="0"/>
                          </a:rPr>
                        </m:ctrlPr>
                      </m:fPr>
                      <m:num>
                        <m:r>
                          <a:rPr lang="en-US" altLang="ja-JP" sz="2400" b="0" i="1" smtClean="0">
                            <a:latin typeface="Cambria Math" panose="02040503050406030204" pitchFamily="18" charset="0"/>
                          </a:rPr>
                          <m:t>𝑐𝑜𝑣</m:t>
                        </m:r>
                        <m:d>
                          <m:dPr>
                            <m:begChr m:val="["/>
                            <m:endChr m:val="]"/>
                            <m:ctrlPr>
                              <a:rPr lang="en-US" altLang="ja-JP" sz="2400" b="0" i="1" smtClean="0">
                                <a:latin typeface="Cambria Math" panose="02040503050406030204" pitchFamily="18" charset="0"/>
                              </a:rPr>
                            </m:ctrlPr>
                          </m:dPr>
                          <m:e>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en-US" altLang="ja-JP" sz="2400" b="0" i="1" smtClean="0">
                                <a:latin typeface="Cambria Math" panose="02040503050406030204" pitchFamily="18" charset="0"/>
                              </a:rPr>
                              <m:t>   </m:t>
                            </m:r>
                          </m:e>
                        </m:d>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en-US" altLang="ja-JP" sz="2400" b="0" i="1" smtClean="0">
                            <a:latin typeface="Cambria Math" panose="02040503050406030204" pitchFamily="18" charset="0"/>
                          </a:rPr>
                          <m:t>𝑐𝑜𝑣</m:t>
                        </m:r>
                        <m:d>
                          <m:dPr>
                            <m:begChr m:val="["/>
                            <m:endChr m:val="]"/>
                            <m:ctrlPr>
                              <a:rPr lang="en-US" altLang="ja-JP" sz="2400" b="0" i="1" smtClean="0">
                                <a:latin typeface="Cambria Math" panose="02040503050406030204" pitchFamily="18" charset="0"/>
                              </a:rPr>
                            </m:ctrlPr>
                          </m:dPr>
                          <m:e>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    </m:t>
                            </m:r>
                            <m:r>
                              <a:rPr lang="ja-JP" altLang="en-US" sz="2400" i="1">
                                <a:latin typeface="Cambria Math" panose="02040503050406030204" pitchFamily="18" charset="0"/>
                              </a:rPr>
                              <m:t>　</m:t>
                            </m:r>
                          </m:e>
                        </m:d>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𝑐𝑜𝑣</m:t>
                        </m:r>
                        <m:d>
                          <m:dPr>
                            <m:begChr m:val="["/>
                            <m:endChr m:val="]"/>
                            <m:ctrlPr>
                              <a:rPr lang="en-US" altLang="ja-JP" sz="2400" b="0" i="1" smtClean="0">
                                <a:latin typeface="Cambria Math" panose="02040503050406030204" pitchFamily="18" charset="0"/>
                              </a:rPr>
                            </m:ctrlPr>
                          </m:dPr>
                          <m:e>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 </m:t>
                            </m:r>
                            <m:r>
                              <a:rPr lang="ja-JP" altLang="en-US" sz="2400" i="1">
                                <a:latin typeface="Cambria Math" panose="02040503050406030204" pitchFamily="18" charset="0"/>
                              </a:rPr>
                              <m:t>　</m:t>
                            </m:r>
                            <m:r>
                              <a:rPr lang="en-US" altLang="ja-JP" sz="2400" b="0" i="1" smtClean="0">
                                <a:latin typeface="Cambria Math" panose="02040503050406030204" pitchFamily="18" charset="0"/>
                              </a:rPr>
                              <m:t> </m:t>
                            </m:r>
                          </m:e>
                        </m:d>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𝑐𝑜𝑣</m:t>
                        </m:r>
                        <m:r>
                          <a:rPr lang="en-US" altLang="ja-JP" sz="2400" b="0" i="1" smtClean="0">
                            <a:latin typeface="Cambria Math" panose="02040503050406030204" pitchFamily="18" charset="0"/>
                          </a:rPr>
                          <m:t>[</m:t>
                        </m:r>
                        <m:r>
                          <a:rPr lang="en-US" altLang="ja-JP" sz="2400" b="0" i="1" smtClean="0">
                            <a:latin typeface="Cambria Math" panose="02040503050406030204" pitchFamily="18" charset="0"/>
                          </a:rPr>
                          <m:t>𝑋</m:t>
                        </m:r>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en-US" altLang="ja-JP" sz="2400" b="0" i="1" smtClean="0">
                            <a:latin typeface="Cambria Math" panose="02040503050406030204" pitchFamily="18" charset="0"/>
                          </a:rPr>
                          <m:t>]</m:t>
                        </m:r>
                      </m:num>
                      <m:den>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      ]</m:t>
                        </m:r>
                      </m:den>
                    </m:f>
                  </m:oMath>
                </a14:m>
                <a:endParaRPr lang="en-US" altLang="ja-JP" sz="2400" dirty="0" smtClean="0"/>
              </a:p>
              <a:p>
                <a:r>
                  <a:rPr lang="en-US" altLang="ja-JP" sz="2400" dirty="0" smtClean="0"/>
                  <a:t>=</a:t>
                </a:r>
                <a14:m>
                  <m:oMath xmlns:m="http://schemas.openxmlformats.org/officeDocument/2006/math">
                    <m:f>
                      <m:fPr>
                        <m:ctrlPr>
                          <a:rPr lang="en-US" altLang="ja-JP" sz="2400" i="1" smtClean="0">
                            <a:latin typeface="Cambria Math" panose="02040503050406030204" pitchFamily="18" charset="0"/>
                          </a:rPr>
                        </m:ctrlPr>
                      </m:fPr>
                      <m:num>
                        <m:r>
                          <a:rPr lang="ja-JP" altLang="en-US" sz="2400" i="1">
                            <a:latin typeface="Cambria Math" panose="02040503050406030204" pitchFamily="18" charset="0"/>
                          </a:rPr>
                          <m:t>　</m:t>
                        </m:r>
                        <m:r>
                          <a:rPr lang="en-US" altLang="ja-JP" sz="2400" b="0" i="1" smtClean="0">
                            <a:latin typeface="Cambria Math" panose="02040503050406030204" pitchFamily="18" charset="0"/>
                          </a:rPr>
                          <m:t> </m:t>
                        </m:r>
                        <m:r>
                          <a:rPr lang="en-US" altLang="ja-JP" sz="2400" b="0" i="1" smtClean="0">
                            <a:latin typeface="Cambria Math" panose="02040503050406030204" pitchFamily="18" charset="0"/>
                          </a:rPr>
                          <m:t>𝑉</m:t>
                        </m:r>
                        <m:d>
                          <m:dPr>
                            <m:begChr m:val="["/>
                            <m:endChr m:val="]"/>
                            <m:ctrlPr>
                              <a:rPr lang="en-US" altLang="ja-JP" sz="2400" b="0" i="1" smtClean="0">
                                <a:latin typeface="Cambria Math" panose="02040503050406030204" pitchFamily="18" charset="0"/>
                              </a:rPr>
                            </m:ctrlPr>
                          </m:dPr>
                          <m:e>
                            <m:r>
                              <a:rPr lang="ja-JP" altLang="en-US" sz="2400" i="1">
                                <a:latin typeface="Cambria Math" panose="02040503050406030204" pitchFamily="18" charset="0"/>
                              </a:rPr>
                              <m:t>　</m:t>
                            </m:r>
                          </m:e>
                        </m:d>
                        <m:r>
                          <a:rPr lang="en-US" altLang="ja-JP" sz="2400" b="0" i="1" smtClean="0">
                            <a:latin typeface="Cambria Math" panose="02040503050406030204" pitchFamily="18" charset="0"/>
                          </a:rPr>
                          <m:t>+</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ja-JP" altLang="en-US" sz="2400" i="1">
                            <a:latin typeface="Cambria Math" panose="02040503050406030204" pitchFamily="18" charset="0"/>
                          </a:rPr>
                          <m:t>　</m:t>
                        </m:r>
                        <m:r>
                          <a:rPr lang="ja-JP" altLang="en-US" sz="2400" i="1" smtClean="0">
                            <a:latin typeface="Cambria Math" panose="02040503050406030204" pitchFamily="18" charset="0"/>
                          </a:rPr>
                          <m:t>　</m:t>
                        </m:r>
                        <m:r>
                          <a:rPr lang="en-US" altLang="ja-JP" sz="2400" b="0" i="1" smtClean="0">
                            <a:latin typeface="Cambria Math" panose="02040503050406030204" pitchFamily="18" charset="0"/>
                          </a:rPr>
                          <m:t> </m:t>
                        </m:r>
                      </m:num>
                      <m:den>
                        <m:r>
                          <a:rPr lang="en-US" altLang="ja-JP" sz="2400" b="0" i="1" smtClean="0">
                            <a:latin typeface="Cambria Math" panose="02040503050406030204" pitchFamily="18" charset="0"/>
                          </a:rPr>
                          <m:t>𝑉</m:t>
                        </m:r>
                        <m:r>
                          <a:rPr lang="en-US" altLang="ja-JP" sz="2400" b="0" i="1" smtClean="0">
                            <a:latin typeface="Cambria Math" panose="02040503050406030204" pitchFamily="18" charset="0"/>
                          </a:rPr>
                          <m:t>[       ]</m:t>
                        </m:r>
                      </m:den>
                    </m:f>
                  </m:oMath>
                </a14:m>
                <a:endParaRPr lang="en-US" altLang="ja-JP" sz="2400" dirty="0" smtClean="0"/>
              </a:p>
              <a:p>
                <a:r>
                  <a:rPr lang="en-US" altLang="ja-JP" sz="2400" dirty="0" smtClean="0"/>
                  <a:t>≠β</a:t>
                </a:r>
                <a:r>
                  <a:rPr lang="en-US" altLang="ja-JP" sz="1600" dirty="0" smtClean="0"/>
                  <a:t>1</a:t>
                </a:r>
              </a:p>
              <a:p>
                <a:endParaRPr lang="en-US" altLang="ja-JP" sz="1600" dirty="0"/>
              </a:p>
              <a:p>
                <a:endParaRPr lang="en-US" altLang="ja-JP" sz="1600" dirty="0" smtClean="0"/>
              </a:p>
              <a:p>
                <a:endParaRPr lang="en-US" altLang="ja-JP" sz="1600" dirty="0"/>
              </a:p>
              <a:p>
                <a:endParaRPr lang="en-US" altLang="ja-JP" sz="3600" dirty="0"/>
              </a:p>
            </p:txBody>
          </p:sp>
        </mc:Choice>
        <mc:Fallback xmlns="">
          <p:sp>
            <p:nvSpPr>
              <p:cNvPr id="13" name="テキスト ボックス 12"/>
              <p:cNvSpPr txBox="1">
                <a:spLocks noRot="1" noChangeAspect="1" noMove="1" noResize="1" noEditPoints="1" noAdjustHandles="1" noChangeArrowheads="1" noChangeShapeType="1" noTextEdit="1"/>
              </p:cNvSpPr>
              <p:nvPr/>
            </p:nvSpPr>
            <p:spPr>
              <a:xfrm>
                <a:off x="517235" y="1475794"/>
                <a:ext cx="10982038" cy="4840364"/>
              </a:xfrm>
              <a:prstGeom prst="rect">
                <a:avLst/>
              </a:prstGeom>
              <a:blipFill>
                <a:blip r:embed="rId2"/>
                <a:stretch>
                  <a:fillRect l="-888"/>
                </a:stretch>
              </a:blipFill>
            </p:spPr>
            <p:txBody>
              <a:bodyPr/>
              <a:lstStyle/>
              <a:p>
                <a:r>
                  <a:rPr lang="ja-JP" altLang="en-US">
                    <a:noFill/>
                  </a:rPr>
                  <a:t> </a:t>
                </a:r>
              </a:p>
            </p:txBody>
          </p:sp>
        </mc:Fallback>
      </mc:AlternateContent>
      <p:pic>
        <p:nvPicPr>
          <p:cNvPr id="10" name="図 9"/>
          <p:cNvPicPr>
            <a:picLocks noChangeAspect="1"/>
          </p:cNvPicPr>
          <p:nvPr/>
        </p:nvPicPr>
        <p:blipFill rotWithShape="1">
          <a:blip r:embed="rId3">
            <a:extLst>
              <a:ext uri="{28A0092B-C50C-407E-A947-70E740481C1C}">
                <a14:useLocalDpi xmlns:a14="http://schemas.microsoft.com/office/drawing/2010/main" val="0"/>
              </a:ext>
            </a:extLst>
          </a:blip>
          <a:srcRect l="54365" t="84881" r="43661" b="10241"/>
          <a:stretch/>
        </p:blipFill>
        <p:spPr>
          <a:xfrm>
            <a:off x="517235" y="1519928"/>
            <a:ext cx="394636" cy="548640"/>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l="42608" t="36894" r="36731" b="60004"/>
          <a:stretch/>
        </p:blipFill>
        <p:spPr>
          <a:xfrm>
            <a:off x="1579418" y="2530764"/>
            <a:ext cx="3270018" cy="276135"/>
          </a:xfrm>
          <a:prstGeom prst="rect">
            <a:avLst/>
          </a:prstGeom>
        </p:spPr>
      </p:pic>
      <p:pic>
        <p:nvPicPr>
          <p:cNvPr id="11" name="図 10"/>
          <p:cNvPicPr>
            <a:picLocks noChangeAspect="1"/>
          </p:cNvPicPr>
          <p:nvPr/>
        </p:nvPicPr>
        <p:blipFill rotWithShape="1">
          <a:blip r:embed="rId4">
            <a:extLst>
              <a:ext uri="{28A0092B-C50C-407E-A947-70E740481C1C}">
                <a14:useLocalDpi xmlns:a14="http://schemas.microsoft.com/office/drawing/2010/main" val="0"/>
              </a:ext>
            </a:extLst>
          </a:blip>
          <a:srcRect l="42608" t="36893" r="54654" b="59607"/>
          <a:stretch/>
        </p:blipFill>
        <p:spPr>
          <a:xfrm>
            <a:off x="1557067" y="3334327"/>
            <a:ext cx="358738" cy="257840"/>
          </a:xfrm>
          <a:prstGeom prst="rect">
            <a:avLst/>
          </a:prstGeom>
        </p:spPr>
      </p:pic>
      <p:pic>
        <p:nvPicPr>
          <p:cNvPr id="12" name="図 11"/>
          <p:cNvPicPr>
            <a:picLocks noChangeAspect="1"/>
          </p:cNvPicPr>
          <p:nvPr/>
        </p:nvPicPr>
        <p:blipFill rotWithShape="1">
          <a:blip r:embed="rId4">
            <a:extLst>
              <a:ext uri="{28A0092B-C50C-407E-A947-70E740481C1C}">
                <a14:useLocalDpi xmlns:a14="http://schemas.microsoft.com/office/drawing/2010/main" val="0"/>
              </a:ext>
            </a:extLst>
          </a:blip>
          <a:srcRect l="49485" t="36919" r="47657" b="59188"/>
          <a:stretch/>
        </p:blipFill>
        <p:spPr>
          <a:xfrm>
            <a:off x="3216165" y="3367108"/>
            <a:ext cx="293826" cy="225059"/>
          </a:xfrm>
          <a:prstGeom prst="rect">
            <a:avLst/>
          </a:prstGeom>
        </p:spPr>
      </p:pic>
      <p:pic>
        <p:nvPicPr>
          <p:cNvPr id="14" name="図 13"/>
          <p:cNvPicPr>
            <a:picLocks noChangeAspect="1"/>
          </p:cNvPicPr>
          <p:nvPr/>
        </p:nvPicPr>
        <p:blipFill rotWithShape="1">
          <a:blip r:embed="rId4">
            <a:extLst>
              <a:ext uri="{28A0092B-C50C-407E-A947-70E740481C1C}">
                <a14:useLocalDpi xmlns:a14="http://schemas.microsoft.com/office/drawing/2010/main" val="0"/>
              </a:ext>
            </a:extLst>
          </a:blip>
          <a:srcRect l="47417" t="37028" r="50272" b="58971"/>
          <a:stretch/>
        </p:blipFill>
        <p:spPr>
          <a:xfrm>
            <a:off x="2235323" y="3367107"/>
            <a:ext cx="242265" cy="235889"/>
          </a:xfrm>
          <a:prstGeom prst="rect">
            <a:avLst/>
          </a:prstGeom>
        </p:spPr>
      </p:pic>
      <p:pic>
        <p:nvPicPr>
          <p:cNvPr id="15" name="図 14"/>
          <p:cNvPicPr>
            <a:picLocks noChangeAspect="1"/>
          </p:cNvPicPr>
          <p:nvPr/>
        </p:nvPicPr>
        <p:blipFill rotWithShape="1">
          <a:blip r:embed="rId4">
            <a:extLst>
              <a:ext uri="{28A0092B-C50C-407E-A947-70E740481C1C}">
                <a14:useLocalDpi xmlns:a14="http://schemas.microsoft.com/office/drawing/2010/main" val="0"/>
              </a:ext>
            </a:extLst>
          </a:blip>
          <a:srcRect l="53924" t="36706" r="43332" b="59318"/>
          <a:stretch/>
        </p:blipFill>
        <p:spPr>
          <a:xfrm>
            <a:off x="3752914" y="3334327"/>
            <a:ext cx="337823" cy="275147"/>
          </a:xfrm>
          <a:prstGeom prst="rect">
            <a:avLst/>
          </a:prstGeom>
        </p:spPr>
      </p:pic>
      <p:pic>
        <p:nvPicPr>
          <p:cNvPr id="16" name="図 15"/>
          <p:cNvPicPr>
            <a:picLocks noChangeAspect="1"/>
          </p:cNvPicPr>
          <p:nvPr/>
        </p:nvPicPr>
        <p:blipFill rotWithShape="1">
          <a:blip r:embed="rId4">
            <a:extLst>
              <a:ext uri="{28A0092B-C50C-407E-A947-70E740481C1C}">
                <a14:useLocalDpi xmlns:a14="http://schemas.microsoft.com/office/drawing/2010/main" val="0"/>
              </a:ext>
            </a:extLst>
          </a:blip>
          <a:srcRect l="56843" t="37244" r="40603" b="59404"/>
          <a:stretch/>
        </p:blipFill>
        <p:spPr>
          <a:xfrm>
            <a:off x="4849436" y="3367107"/>
            <a:ext cx="312977" cy="231007"/>
          </a:xfrm>
          <a:prstGeom prst="rect">
            <a:avLst/>
          </a:prstGeom>
        </p:spPr>
      </p:pic>
      <p:pic>
        <p:nvPicPr>
          <p:cNvPr id="17" name="図 16"/>
          <p:cNvPicPr>
            <a:picLocks noChangeAspect="1"/>
          </p:cNvPicPr>
          <p:nvPr/>
        </p:nvPicPr>
        <p:blipFill rotWithShape="1">
          <a:blip r:embed="rId4">
            <a:extLst>
              <a:ext uri="{28A0092B-C50C-407E-A947-70E740481C1C}">
                <a14:useLocalDpi xmlns:a14="http://schemas.microsoft.com/office/drawing/2010/main" val="0"/>
              </a:ext>
            </a:extLst>
          </a:blip>
          <a:srcRect l="61046" t="37813" r="37035" b="60004"/>
          <a:stretch/>
        </p:blipFill>
        <p:spPr>
          <a:xfrm>
            <a:off x="6048971" y="3378468"/>
            <a:ext cx="303704" cy="194258"/>
          </a:xfrm>
          <a:prstGeom prst="rect">
            <a:avLst/>
          </a:prstGeom>
        </p:spPr>
      </p:pic>
      <p:pic>
        <p:nvPicPr>
          <p:cNvPr id="18" name="図 17"/>
          <p:cNvPicPr>
            <a:picLocks noChangeAspect="1"/>
          </p:cNvPicPr>
          <p:nvPr/>
        </p:nvPicPr>
        <p:blipFill rotWithShape="1">
          <a:blip r:embed="rId4">
            <a:extLst>
              <a:ext uri="{28A0092B-C50C-407E-A947-70E740481C1C}">
                <a14:useLocalDpi xmlns:a14="http://schemas.microsoft.com/office/drawing/2010/main" val="0"/>
              </a:ext>
            </a:extLst>
          </a:blip>
          <a:srcRect l="47417" t="37028" r="50272" b="58971"/>
          <a:stretch/>
        </p:blipFill>
        <p:spPr>
          <a:xfrm>
            <a:off x="911871" y="3971402"/>
            <a:ext cx="242265" cy="235889"/>
          </a:xfrm>
          <a:prstGeom prst="rect">
            <a:avLst/>
          </a:prstGeom>
        </p:spPr>
      </p:pic>
      <p:pic>
        <p:nvPicPr>
          <p:cNvPr id="19" name="図 18"/>
          <p:cNvPicPr>
            <a:picLocks noChangeAspect="1"/>
          </p:cNvPicPr>
          <p:nvPr/>
        </p:nvPicPr>
        <p:blipFill rotWithShape="1">
          <a:blip r:embed="rId4">
            <a:extLst>
              <a:ext uri="{28A0092B-C50C-407E-A947-70E740481C1C}">
                <a14:useLocalDpi xmlns:a14="http://schemas.microsoft.com/office/drawing/2010/main" val="0"/>
              </a:ext>
            </a:extLst>
          </a:blip>
          <a:srcRect l="49485" t="36919" r="47657" b="59188"/>
          <a:stretch/>
        </p:blipFill>
        <p:spPr>
          <a:xfrm>
            <a:off x="3569309" y="3728610"/>
            <a:ext cx="293826" cy="225059"/>
          </a:xfrm>
          <a:prstGeom prst="rect">
            <a:avLst/>
          </a:prstGeom>
        </p:spPr>
      </p:pic>
      <p:pic>
        <p:nvPicPr>
          <p:cNvPr id="20" name="図 19"/>
          <p:cNvPicPr>
            <a:picLocks noChangeAspect="1"/>
          </p:cNvPicPr>
          <p:nvPr/>
        </p:nvPicPr>
        <p:blipFill rotWithShape="1">
          <a:blip r:embed="rId4">
            <a:extLst>
              <a:ext uri="{28A0092B-C50C-407E-A947-70E740481C1C}">
                <a14:useLocalDpi xmlns:a14="http://schemas.microsoft.com/office/drawing/2010/main" val="0"/>
              </a:ext>
            </a:extLst>
          </a:blip>
          <a:srcRect l="49485" t="36919" r="47657" b="59188"/>
          <a:stretch/>
        </p:blipFill>
        <p:spPr>
          <a:xfrm>
            <a:off x="2590212" y="4337923"/>
            <a:ext cx="293826" cy="225059"/>
          </a:xfrm>
          <a:prstGeom prst="rect">
            <a:avLst/>
          </a:prstGeom>
        </p:spPr>
      </p:pic>
      <p:pic>
        <p:nvPicPr>
          <p:cNvPr id="21" name="図 20"/>
          <p:cNvPicPr>
            <a:picLocks noChangeAspect="1"/>
          </p:cNvPicPr>
          <p:nvPr/>
        </p:nvPicPr>
        <p:blipFill rotWithShape="1">
          <a:blip r:embed="rId4">
            <a:extLst>
              <a:ext uri="{28A0092B-C50C-407E-A947-70E740481C1C}">
                <a14:useLocalDpi xmlns:a14="http://schemas.microsoft.com/office/drawing/2010/main" val="0"/>
              </a:ext>
            </a:extLst>
          </a:blip>
          <a:srcRect l="49485" t="36919" r="47657" b="59188"/>
          <a:stretch/>
        </p:blipFill>
        <p:spPr>
          <a:xfrm>
            <a:off x="1401859" y="4007065"/>
            <a:ext cx="293826" cy="225059"/>
          </a:xfrm>
          <a:prstGeom prst="rect">
            <a:avLst/>
          </a:prstGeom>
        </p:spPr>
      </p:pic>
      <p:pic>
        <p:nvPicPr>
          <p:cNvPr id="8" name="図 7"/>
          <p:cNvPicPr>
            <a:picLocks noChangeAspect="1"/>
          </p:cNvPicPr>
          <p:nvPr/>
        </p:nvPicPr>
        <p:blipFill rotWithShape="1">
          <a:blip r:embed="rId5">
            <a:extLst>
              <a:ext uri="{28A0092B-C50C-407E-A947-70E740481C1C}">
                <a14:useLocalDpi xmlns:a14="http://schemas.microsoft.com/office/drawing/2010/main" val="0"/>
              </a:ext>
            </a:extLst>
          </a:blip>
          <a:srcRect l="44211" t="53078" r="40574" b="44200"/>
          <a:stretch/>
        </p:blipFill>
        <p:spPr>
          <a:xfrm>
            <a:off x="1943408" y="4007065"/>
            <a:ext cx="2361703" cy="237657"/>
          </a:xfrm>
          <a:prstGeom prst="rect">
            <a:avLst/>
          </a:prstGeom>
        </p:spPr>
      </p:pic>
      <p:sp>
        <p:nvSpPr>
          <p:cNvPr id="22" name="角丸四角形 21"/>
          <p:cNvSpPr/>
          <p:nvPr/>
        </p:nvSpPr>
        <p:spPr>
          <a:xfrm>
            <a:off x="1943408" y="3962472"/>
            <a:ext cx="2686344" cy="608462"/>
          </a:xfrm>
          <a:prstGeom prst="roundRect">
            <a:avLst/>
          </a:prstGeom>
          <a:noFill/>
          <a:ln w="28575">
            <a:solidFill>
              <a:srgbClr val="1B98D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上矢印吹き出し 22"/>
          <p:cNvSpPr/>
          <p:nvPr/>
        </p:nvSpPr>
        <p:spPr>
          <a:xfrm>
            <a:off x="2254714" y="4703411"/>
            <a:ext cx="2216728" cy="919018"/>
          </a:xfrm>
          <a:prstGeom prst="upArrowCallout">
            <a:avLst/>
          </a:prstGeom>
          <a:solidFill>
            <a:srgbClr val="1B98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p:cNvSpPr txBox="1"/>
          <p:nvPr/>
        </p:nvSpPr>
        <p:spPr>
          <a:xfrm>
            <a:off x="2356455" y="5149993"/>
            <a:ext cx="2087418" cy="369332"/>
          </a:xfrm>
          <a:prstGeom prst="rect">
            <a:avLst/>
          </a:prstGeom>
          <a:noFill/>
        </p:spPr>
        <p:txBody>
          <a:bodyPr wrap="square" rtlCol="0">
            <a:spAutoFit/>
          </a:bodyPr>
          <a:lstStyle/>
          <a:p>
            <a:r>
              <a:rPr kumimoji="1" lang="ja-JP" altLang="en-US" b="1" dirty="0" smtClean="0">
                <a:solidFill>
                  <a:schemeClr val="bg1"/>
                </a:solidFill>
              </a:rPr>
              <a:t>欠落変数バイアス</a:t>
            </a:r>
            <a:endParaRPr kumimoji="1" lang="ja-JP" altLang="en-US" b="1" dirty="0">
              <a:solidFill>
                <a:schemeClr val="bg1"/>
              </a:solidFill>
            </a:endParaRPr>
          </a:p>
        </p:txBody>
      </p:sp>
    </p:spTree>
    <p:extLst>
      <p:ext uri="{BB962C8B-B14F-4D97-AF65-F5344CB8AC3E}">
        <p14:creationId xmlns:p14="http://schemas.microsoft.com/office/powerpoint/2010/main" val="34434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91491" y="2341563"/>
            <a:ext cx="9144000" cy="2387600"/>
          </a:xfrm>
        </p:spPr>
        <p:txBody>
          <a:bodyPr/>
          <a:lstStyle/>
          <a:p>
            <a:endParaRPr kumimoji="1" lang="ja-JP" altLang="en-US" dirty="0"/>
          </a:p>
        </p:txBody>
      </p:sp>
      <p:sp>
        <p:nvSpPr>
          <p:cNvPr id="3" name="サブタイトル 2"/>
          <p:cNvSpPr>
            <a:spLocks noGrp="1"/>
          </p:cNvSpPr>
          <p:nvPr>
            <p:ph type="subTitle" idx="1"/>
          </p:nvPr>
        </p:nvSpPr>
        <p:spPr>
          <a:xfrm>
            <a:off x="517235" y="1131599"/>
            <a:ext cx="11120582" cy="5661746"/>
          </a:xfrm>
        </p:spPr>
        <p:txBody>
          <a:bodyPr>
            <a:normAutofit/>
          </a:bodyPr>
          <a:lstStyle/>
          <a:p>
            <a:pPr algn="l"/>
            <a:endParaRPr lang="en-US" altLang="ja-JP" dirty="0"/>
          </a:p>
          <a:p>
            <a:pPr algn="l"/>
            <a:endParaRPr lang="en-US" altLang="ja-JP" dirty="0"/>
          </a:p>
          <a:p>
            <a:pPr algn="l"/>
            <a:endParaRPr lang="en-US" altLang="ja-JP"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7176656" cy="584775"/>
          </a:xfrm>
          <a:prstGeom prst="rect">
            <a:avLst/>
          </a:prstGeom>
          <a:noFill/>
        </p:spPr>
        <p:txBody>
          <a:bodyPr wrap="square" rtlCol="0">
            <a:spAutoFit/>
          </a:bodyPr>
          <a:lstStyle/>
          <a:p>
            <a:r>
              <a:rPr kumimoji="1" lang="ja-JP" altLang="en-US" sz="3200" dirty="0" smtClean="0"/>
              <a:t>参考文献</a:t>
            </a:r>
            <a:endParaRPr kumimoji="1" lang="ja-JP" altLang="en-US" sz="3200" dirty="0"/>
          </a:p>
        </p:txBody>
      </p:sp>
      <p:sp>
        <p:nvSpPr>
          <p:cNvPr id="7" name="テキスト ボックス 6"/>
          <p:cNvSpPr txBox="1"/>
          <p:nvPr/>
        </p:nvSpPr>
        <p:spPr>
          <a:xfrm>
            <a:off x="5237017" y="6172384"/>
            <a:ext cx="2881746" cy="369332"/>
          </a:xfrm>
          <a:prstGeom prst="rect">
            <a:avLst/>
          </a:prstGeom>
          <a:noFill/>
        </p:spPr>
        <p:txBody>
          <a:bodyPr wrap="square" rtlCol="0">
            <a:spAutoFit/>
          </a:bodyPr>
          <a:lstStyle/>
          <a:p>
            <a:r>
              <a:rPr kumimoji="1" lang="ja-JP" altLang="en-US" b="1" dirty="0" smtClean="0">
                <a:solidFill>
                  <a:schemeClr val="bg1"/>
                </a:solidFill>
              </a:rPr>
              <a:t>セレクション・バイアス</a:t>
            </a:r>
            <a:endParaRPr kumimoji="1" lang="ja-JP" altLang="en-US" b="1" dirty="0">
              <a:solidFill>
                <a:schemeClr val="bg1"/>
              </a:solidFill>
            </a:endParaRPr>
          </a:p>
        </p:txBody>
      </p:sp>
      <p:sp>
        <p:nvSpPr>
          <p:cNvPr id="13" name="テキスト ボックス 12"/>
          <p:cNvSpPr txBox="1"/>
          <p:nvPr/>
        </p:nvSpPr>
        <p:spPr>
          <a:xfrm>
            <a:off x="517235" y="1475794"/>
            <a:ext cx="10575638" cy="6370975"/>
          </a:xfrm>
          <a:prstGeom prst="rect">
            <a:avLst/>
          </a:prstGeom>
          <a:noFill/>
        </p:spPr>
        <p:txBody>
          <a:bodyPr wrap="square" rtlCol="0">
            <a:spAutoFit/>
          </a:bodyPr>
          <a:lstStyle/>
          <a:p>
            <a:r>
              <a:rPr lang="ja-JP" altLang="en-US" sz="2400" dirty="0" smtClean="0"/>
              <a:t>・</a:t>
            </a:r>
            <a:r>
              <a:rPr lang="en-US" altLang="ja-JP" sz="2400" dirty="0" smtClean="0"/>
              <a:t>Angrist &amp; </a:t>
            </a:r>
            <a:r>
              <a:rPr lang="en-US" altLang="ja-JP" sz="2400" dirty="0" err="1" smtClean="0"/>
              <a:t>Pischke</a:t>
            </a:r>
            <a:r>
              <a:rPr lang="en-US" altLang="ja-JP" sz="2400" dirty="0" smtClean="0"/>
              <a:t>. Mastering ‘Metrics. Princeton Press</a:t>
            </a:r>
          </a:p>
          <a:p>
            <a:endParaRPr lang="en-US" altLang="ja-JP" sz="2400" dirty="0" smtClean="0"/>
          </a:p>
          <a:p>
            <a:r>
              <a:rPr lang="ja-JP" altLang="en-US" sz="2400" dirty="0" smtClean="0"/>
              <a:t>・田中隆一</a:t>
            </a:r>
            <a:r>
              <a:rPr lang="en-US" altLang="ja-JP" sz="2400" dirty="0" smtClean="0"/>
              <a:t>.</a:t>
            </a:r>
            <a:r>
              <a:rPr lang="ja-JP" altLang="en-US" sz="2400" dirty="0"/>
              <a:t> </a:t>
            </a:r>
            <a:r>
              <a:rPr lang="ja-JP" altLang="en-US" sz="2400" dirty="0" smtClean="0"/>
              <a:t>計量経済学の第一歩</a:t>
            </a:r>
            <a:r>
              <a:rPr lang="en-US" altLang="ja-JP" sz="2400" dirty="0" smtClean="0"/>
              <a:t>. </a:t>
            </a:r>
            <a:r>
              <a:rPr lang="ja-JP" altLang="en-US" sz="2400" dirty="0" smtClean="0"/>
              <a:t>有斐閣</a:t>
            </a:r>
            <a:endParaRPr lang="en-US" altLang="ja-JP" sz="2400" dirty="0" smtClean="0"/>
          </a:p>
          <a:p>
            <a:endParaRPr lang="en-US" altLang="ja-JP" sz="2400" dirty="0"/>
          </a:p>
          <a:p>
            <a:r>
              <a:rPr lang="ja-JP" altLang="en-US" sz="2400" dirty="0" smtClean="0"/>
              <a:t>・中室牧子・津川友介</a:t>
            </a:r>
            <a:r>
              <a:rPr lang="en-US" altLang="ja-JP" sz="2400" dirty="0" smtClean="0"/>
              <a:t>. </a:t>
            </a:r>
            <a:r>
              <a:rPr lang="ja-JP" altLang="en-US" sz="2400" dirty="0" smtClean="0"/>
              <a:t>原因と結果の経済学</a:t>
            </a:r>
            <a:r>
              <a:rPr lang="en-US" altLang="ja-JP" sz="2400" dirty="0" smtClean="0"/>
              <a:t>.</a:t>
            </a:r>
            <a:r>
              <a:rPr lang="ja-JP" altLang="en-US" sz="2400" dirty="0"/>
              <a:t> </a:t>
            </a:r>
            <a:r>
              <a:rPr lang="ja-JP" altLang="en-US" sz="2400" dirty="0" smtClean="0"/>
              <a:t>ダイヤモンド社</a:t>
            </a:r>
            <a:endParaRPr lang="en-US" altLang="ja-JP" sz="2400" dirty="0" smtClean="0"/>
          </a:p>
          <a:p>
            <a:endParaRPr lang="en-US" altLang="ja-JP" sz="2400" dirty="0"/>
          </a:p>
          <a:p>
            <a:r>
              <a:rPr lang="ja-JP" altLang="en-US" sz="2400" dirty="0" smtClean="0"/>
              <a:t>・大屋幸輔</a:t>
            </a:r>
            <a:r>
              <a:rPr lang="en-US" altLang="ja-JP" sz="2400" dirty="0" smtClean="0"/>
              <a:t>.</a:t>
            </a:r>
            <a:r>
              <a:rPr lang="ja-JP" altLang="en-US" sz="2400" dirty="0" smtClean="0"/>
              <a:t>コア・テキスト統計学</a:t>
            </a:r>
            <a:r>
              <a:rPr lang="en-US" altLang="ja-JP" sz="2400" dirty="0" smtClean="0"/>
              <a:t>.</a:t>
            </a:r>
            <a:r>
              <a:rPr lang="ja-JP" altLang="en-US" sz="2400" dirty="0" smtClean="0"/>
              <a:t>新世社</a:t>
            </a:r>
            <a:endParaRPr lang="en-US" altLang="ja-JP" sz="2400" dirty="0" smtClean="0"/>
          </a:p>
          <a:p>
            <a:endParaRPr lang="en-US" altLang="ja-JP" sz="2400" dirty="0"/>
          </a:p>
          <a:p>
            <a:r>
              <a:rPr lang="ja-JP" altLang="en-US" sz="2400" dirty="0" smtClean="0"/>
              <a:t>・森田果</a:t>
            </a:r>
            <a:r>
              <a:rPr lang="en-US" altLang="ja-JP" sz="2400" dirty="0" smtClean="0"/>
              <a:t>.</a:t>
            </a:r>
            <a:r>
              <a:rPr lang="ja-JP" altLang="en-US" sz="2400" dirty="0" smtClean="0"/>
              <a:t>実証分析入門</a:t>
            </a:r>
            <a:r>
              <a:rPr lang="en-US" altLang="ja-JP" sz="2400" dirty="0" smtClean="0"/>
              <a:t>.</a:t>
            </a:r>
            <a:r>
              <a:rPr lang="ja-JP" altLang="en-US" sz="2400" dirty="0" smtClean="0"/>
              <a:t>日本評論社</a:t>
            </a:r>
            <a:endParaRPr lang="en-US" altLang="ja-JP" sz="2400" dirty="0" smtClean="0"/>
          </a:p>
          <a:p>
            <a:endParaRPr lang="en-US" altLang="ja-JP" sz="2400" dirty="0"/>
          </a:p>
          <a:p>
            <a:r>
              <a:rPr lang="ja-JP" altLang="en-US" sz="2400" dirty="0" smtClean="0"/>
              <a:t>・伊藤公一朗</a:t>
            </a:r>
            <a:r>
              <a:rPr lang="en-US" altLang="ja-JP" sz="2400" dirty="0" smtClean="0"/>
              <a:t>.</a:t>
            </a:r>
            <a:r>
              <a:rPr lang="ja-JP" altLang="en-US" sz="2400" dirty="0" smtClean="0"/>
              <a:t>データ分析の力</a:t>
            </a:r>
            <a:r>
              <a:rPr lang="en-US" altLang="ja-JP" sz="2400" dirty="0" smtClean="0"/>
              <a:t>.</a:t>
            </a:r>
            <a:r>
              <a:rPr lang="ja-JP" altLang="en-US" sz="2400" dirty="0" smtClean="0"/>
              <a:t>光文社新書</a:t>
            </a:r>
            <a:endParaRPr lang="en-US" altLang="ja-JP" sz="2400" dirty="0" smtClean="0"/>
          </a:p>
          <a:p>
            <a:endParaRPr lang="en-US" altLang="ja-JP" sz="2400" dirty="0"/>
          </a:p>
          <a:p>
            <a:endParaRPr lang="en-US" altLang="ja-JP" sz="2400" dirty="0" smtClean="0"/>
          </a:p>
          <a:p>
            <a:endParaRPr lang="en-US" altLang="ja-JP" sz="2400" dirty="0" smtClean="0"/>
          </a:p>
          <a:p>
            <a:endParaRPr lang="en-US" altLang="ja-JP" sz="2400" dirty="0"/>
          </a:p>
          <a:p>
            <a:endParaRPr lang="en-US" altLang="ja-JP" sz="2400" dirty="0"/>
          </a:p>
          <a:p>
            <a:endParaRPr kumimoji="1" lang="en-US" altLang="ja-JP" sz="2400" dirty="0" smtClean="0"/>
          </a:p>
        </p:txBody>
      </p:sp>
    </p:spTree>
    <p:extLst>
      <p:ext uri="{BB962C8B-B14F-4D97-AF65-F5344CB8AC3E}">
        <p14:creationId xmlns:p14="http://schemas.microsoft.com/office/powerpoint/2010/main" val="17902508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917172" y="1782405"/>
            <a:ext cx="10065788" cy="4313595"/>
          </a:xfrm>
        </p:spPr>
        <p:txBody>
          <a:bodyPr>
            <a:normAutofit fontScale="92500"/>
          </a:bodyPr>
          <a:lstStyle/>
          <a:p>
            <a:pPr algn="l"/>
            <a:r>
              <a:rPr lang="ja-JP" altLang="en-US" dirty="0" smtClean="0"/>
              <a:t>例）ノートパソコンの無償給付が生徒の成績を上げる</a:t>
            </a:r>
            <a:endParaRPr lang="en-US" altLang="ja-JP" dirty="0" smtClean="0"/>
          </a:p>
          <a:p>
            <a:pPr algn="l"/>
            <a:endParaRPr lang="en-US" altLang="ja-JP" dirty="0"/>
          </a:p>
          <a:p>
            <a:pPr algn="l"/>
            <a:r>
              <a:rPr lang="en-US" altLang="ja-JP" dirty="0" smtClean="0"/>
              <a:t>2005</a:t>
            </a:r>
            <a:r>
              <a:rPr lang="ja-JP" altLang="en-US" dirty="0" smtClean="0"/>
              <a:t>年頃から国、国際機関、企業の協賛で発展途上国の子どもに無償で</a:t>
            </a:r>
            <a:endParaRPr lang="en-US" altLang="ja-JP" dirty="0" smtClean="0"/>
          </a:p>
          <a:p>
            <a:pPr algn="l"/>
            <a:r>
              <a:rPr lang="ja-JP" altLang="en-US" dirty="0" smtClean="0"/>
              <a:t>ノートパソコンを支給。実際にペルーでは</a:t>
            </a:r>
            <a:r>
              <a:rPr lang="en-US" altLang="ja-JP" dirty="0" smtClean="0"/>
              <a:t>200</a:t>
            </a:r>
            <a:r>
              <a:rPr lang="ja-JP" altLang="en-US" dirty="0" smtClean="0"/>
              <a:t>億円をかけてこの政策を実施した。</a:t>
            </a:r>
            <a:endParaRPr lang="en-US" altLang="ja-JP" dirty="0" smtClean="0"/>
          </a:p>
          <a:p>
            <a:pPr algn="l"/>
            <a:endParaRPr lang="en-US" altLang="ja-JP" dirty="0"/>
          </a:p>
          <a:p>
            <a:pPr algn="l"/>
            <a:r>
              <a:rPr lang="ja-JP" altLang="en-US" dirty="0" smtClean="0"/>
              <a:t>→</a:t>
            </a:r>
            <a:r>
              <a:rPr lang="en-US" altLang="ja-JP" dirty="0" smtClean="0"/>
              <a:t>2009</a:t>
            </a:r>
            <a:r>
              <a:rPr lang="ja-JP" altLang="en-US" dirty="0" smtClean="0"/>
              <a:t>年、米州開発銀行がペルーで行ったランダム化比較試験により、</a:t>
            </a:r>
            <a:endParaRPr lang="en-US" altLang="ja-JP" dirty="0" smtClean="0"/>
          </a:p>
          <a:p>
            <a:pPr algn="l"/>
            <a:r>
              <a:rPr lang="ja-JP" altLang="en-US" dirty="0" smtClean="0"/>
              <a:t>ノートパソコンの支給が子どもの学力に与える影響はないことが明らかに。</a:t>
            </a:r>
            <a:endParaRPr lang="en-US" altLang="ja-JP" dirty="0" smtClean="0"/>
          </a:p>
          <a:p>
            <a:pPr algn="l"/>
            <a:r>
              <a:rPr lang="ja-JP" altLang="en-US" dirty="0" smtClean="0"/>
              <a:t>各国はプログラムから撤退。</a:t>
            </a:r>
            <a:endParaRPr lang="en-US" altLang="ja-JP" dirty="0"/>
          </a:p>
          <a:p>
            <a:pPr algn="l"/>
            <a:r>
              <a:rPr kumimoji="1" lang="ja-JP" altLang="en-US" dirty="0" smtClean="0"/>
              <a:t>　　　　　　　　　　　　　　　　　　　　　　</a:t>
            </a:r>
            <a:endParaRPr lang="en-US" altLang="ja-JP" dirty="0"/>
          </a:p>
          <a:p>
            <a:pPr algn="l"/>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4" y="332509"/>
            <a:ext cx="9901384" cy="584775"/>
          </a:xfrm>
          <a:prstGeom prst="rect">
            <a:avLst/>
          </a:prstGeom>
          <a:noFill/>
        </p:spPr>
        <p:txBody>
          <a:bodyPr wrap="square" rtlCol="0">
            <a:spAutoFit/>
          </a:bodyPr>
          <a:lstStyle/>
          <a:p>
            <a:r>
              <a:rPr kumimoji="1" lang="ja-JP" altLang="en-US" sz="3200" dirty="0" smtClean="0"/>
              <a:t>なぜ因果関係について考えるのは大事なのか？</a:t>
            </a:r>
            <a:endParaRPr kumimoji="1" lang="ja-JP" altLang="en-US" sz="3200" dirty="0"/>
          </a:p>
        </p:txBody>
      </p:sp>
    </p:spTree>
    <p:extLst>
      <p:ext uri="{BB962C8B-B14F-4D97-AF65-F5344CB8AC3E}">
        <p14:creationId xmlns:p14="http://schemas.microsoft.com/office/powerpoint/2010/main" val="4538425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実証分析の入門書</a:t>
            </a:r>
            <a:endParaRPr kumimoji="1" lang="ja-JP" altLang="en-US" sz="3200" dirty="0"/>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4544" y="1688703"/>
            <a:ext cx="2576772" cy="3642519"/>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6441" y="1615184"/>
            <a:ext cx="2525741" cy="3642615"/>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901" y="1615280"/>
            <a:ext cx="2253518" cy="3627437"/>
          </a:xfrm>
          <a:prstGeom prst="rect">
            <a:avLst/>
          </a:prstGeom>
        </p:spPr>
      </p:pic>
      <p:sp>
        <p:nvSpPr>
          <p:cNvPr id="9" name="テキスト ボックス 8"/>
          <p:cNvSpPr txBox="1"/>
          <p:nvPr/>
        </p:nvSpPr>
        <p:spPr>
          <a:xfrm>
            <a:off x="8811413" y="5683239"/>
            <a:ext cx="2295796" cy="615553"/>
          </a:xfrm>
          <a:prstGeom prst="rect">
            <a:avLst/>
          </a:prstGeom>
          <a:noFill/>
        </p:spPr>
        <p:txBody>
          <a:bodyPr wrap="square" rtlCol="0">
            <a:spAutoFit/>
          </a:bodyPr>
          <a:lstStyle/>
          <a:p>
            <a:pPr algn="ctr"/>
            <a:r>
              <a:rPr kumimoji="1" lang="ja-JP" altLang="en-US" dirty="0" smtClean="0"/>
              <a:t>原因と結果の経済学</a:t>
            </a:r>
            <a:endParaRPr kumimoji="1" lang="en-US" altLang="ja-JP" dirty="0" smtClean="0"/>
          </a:p>
          <a:p>
            <a:pPr algn="ctr"/>
            <a:r>
              <a:rPr kumimoji="1" lang="ja-JP" altLang="en-US" sz="1600" dirty="0" smtClean="0"/>
              <a:t>中室牧子・津川友介</a:t>
            </a:r>
            <a:r>
              <a:rPr kumimoji="1" lang="en-US" altLang="ja-JP" sz="1600" dirty="0" smtClean="0"/>
              <a:t>.</a:t>
            </a:r>
            <a:r>
              <a:rPr kumimoji="1" lang="ja-JP" altLang="en-US" sz="1600" dirty="0" smtClean="0"/>
              <a:t>著</a:t>
            </a:r>
            <a:endParaRPr kumimoji="1" lang="ja-JP" altLang="en-US" sz="1600" dirty="0"/>
          </a:p>
        </p:txBody>
      </p:sp>
      <p:sp>
        <p:nvSpPr>
          <p:cNvPr id="10" name="テキスト ボックス 9"/>
          <p:cNvSpPr txBox="1"/>
          <p:nvPr/>
        </p:nvSpPr>
        <p:spPr>
          <a:xfrm>
            <a:off x="4316882" y="5683239"/>
            <a:ext cx="3168632" cy="615553"/>
          </a:xfrm>
          <a:prstGeom prst="rect">
            <a:avLst/>
          </a:prstGeom>
          <a:noFill/>
        </p:spPr>
        <p:txBody>
          <a:bodyPr wrap="square" rtlCol="0">
            <a:spAutoFit/>
          </a:bodyPr>
          <a:lstStyle/>
          <a:p>
            <a:r>
              <a:rPr kumimoji="1" lang="ja-JP" altLang="en-US" dirty="0" smtClean="0"/>
              <a:t>実証分析のための計量経済学</a:t>
            </a:r>
            <a:endParaRPr kumimoji="1" lang="en-US" altLang="ja-JP" dirty="0" smtClean="0"/>
          </a:p>
          <a:p>
            <a:pPr algn="ctr"/>
            <a:r>
              <a:rPr kumimoji="1" lang="ja-JP" altLang="en-US" sz="1600" dirty="0" smtClean="0"/>
              <a:t>山本勲</a:t>
            </a:r>
            <a:r>
              <a:rPr kumimoji="1" lang="en-US" altLang="ja-JP" sz="1600" dirty="0" smtClean="0"/>
              <a:t>.</a:t>
            </a:r>
            <a:r>
              <a:rPr kumimoji="1" lang="ja-JP" altLang="en-US" sz="1600" dirty="0" smtClean="0"/>
              <a:t>著</a:t>
            </a:r>
            <a:endParaRPr kumimoji="1" lang="ja-JP" altLang="en-US" sz="1600" dirty="0"/>
          </a:p>
        </p:txBody>
      </p:sp>
      <p:sp>
        <p:nvSpPr>
          <p:cNvPr id="11" name="テキスト ボックス 10"/>
          <p:cNvSpPr txBox="1"/>
          <p:nvPr/>
        </p:nvSpPr>
        <p:spPr>
          <a:xfrm>
            <a:off x="521859" y="5544740"/>
            <a:ext cx="2641601" cy="923330"/>
          </a:xfrm>
          <a:prstGeom prst="rect">
            <a:avLst/>
          </a:prstGeom>
          <a:noFill/>
        </p:spPr>
        <p:txBody>
          <a:bodyPr wrap="square" rtlCol="0">
            <a:spAutoFit/>
          </a:bodyPr>
          <a:lstStyle/>
          <a:p>
            <a:pPr algn="ctr"/>
            <a:r>
              <a:rPr kumimoji="1" lang="ja-JP" altLang="en-US" dirty="0" smtClean="0"/>
              <a:t>データ分析の力</a:t>
            </a:r>
            <a:endParaRPr kumimoji="1" lang="en-US" altLang="ja-JP" dirty="0" smtClean="0"/>
          </a:p>
          <a:p>
            <a:pPr algn="ctr"/>
            <a:r>
              <a:rPr kumimoji="1" lang="ja-JP" altLang="en-US" dirty="0" smtClean="0"/>
              <a:t>因果関係に迫る思考法</a:t>
            </a:r>
            <a:endParaRPr kumimoji="1" lang="en-US" altLang="ja-JP" dirty="0" smtClean="0"/>
          </a:p>
          <a:p>
            <a:pPr algn="ctr"/>
            <a:r>
              <a:rPr kumimoji="1" lang="ja-JP" altLang="en-US" sz="1600" dirty="0" smtClean="0"/>
              <a:t>伊藤公一朗</a:t>
            </a:r>
            <a:r>
              <a:rPr kumimoji="1" lang="en-US" altLang="ja-JP" sz="1600" dirty="0" smtClean="0"/>
              <a:t>.</a:t>
            </a:r>
            <a:r>
              <a:rPr kumimoji="1" lang="ja-JP" altLang="en-US" sz="1600" dirty="0" smtClean="0"/>
              <a:t>著</a:t>
            </a:r>
            <a:endParaRPr kumimoji="1" lang="ja-JP" altLang="en-US" sz="1600" dirty="0"/>
          </a:p>
        </p:txBody>
      </p:sp>
    </p:spTree>
    <p:extLst>
      <p:ext uri="{BB962C8B-B14F-4D97-AF65-F5344CB8AC3E}">
        <p14:creationId xmlns:p14="http://schemas.microsoft.com/office/powerpoint/2010/main" val="8554883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1136076" y="4591117"/>
            <a:ext cx="9144000" cy="1655762"/>
          </a:xfrm>
        </p:spPr>
        <p:txBody>
          <a:bodyPr/>
          <a:lstStyle/>
          <a:p>
            <a:r>
              <a:rPr kumimoji="1" lang="en-US" altLang="ja-JP" dirty="0" smtClean="0"/>
              <a:t>A</a:t>
            </a:r>
            <a:r>
              <a:rPr kumimoji="1" lang="ja-JP" altLang="en-US" dirty="0" smtClean="0"/>
              <a:t>という事象が直接的な原因となって</a:t>
            </a:r>
            <a:endParaRPr kumimoji="1" lang="en-US" altLang="ja-JP" dirty="0" smtClean="0"/>
          </a:p>
          <a:p>
            <a:r>
              <a:rPr kumimoji="1" lang="en-US" altLang="ja-JP" dirty="0" smtClean="0"/>
              <a:t>B</a:t>
            </a:r>
            <a:r>
              <a:rPr kumimoji="1" lang="ja-JP" altLang="en-US" dirty="0" smtClean="0"/>
              <a:t>という結果が生じた</a:t>
            </a:r>
            <a:endParaRPr kumimoji="1" lang="en-US" altLang="ja-JP" dirty="0" smtClean="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473360" y="357010"/>
            <a:ext cx="5883564" cy="584775"/>
          </a:xfrm>
          <a:prstGeom prst="rect">
            <a:avLst/>
          </a:prstGeom>
          <a:noFill/>
        </p:spPr>
        <p:txBody>
          <a:bodyPr wrap="square" rtlCol="0">
            <a:spAutoFit/>
          </a:bodyPr>
          <a:lstStyle/>
          <a:p>
            <a:r>
              <a:rPr kumimoji="1" lang="ja-JP" altLang="en-US" sz="3200" dirty="0" smtClean="0"/>
              <a:t>因果関係と相関関係の違い</a:t>
            </a:r>
            <a:endParaRPr kumimoji="1" lang="ja-JP" altLang="en-US" sz="3200" dirty="0"/>
          </a:p>
        </p:txBody>
      </p:sp>
      <p:graphicFrame>
        <p:nvGraphicFramePr>
          <p:cNvPr id="6" name="図表 5"/>
          <p:cNvGraphicFramePr/>
          <p:nvPr>
            <p:extLst>
              <p:ext uri="{D42A27DB-BD31-4B8C-83A1-F6EECF244321}">
                <p14:modId xmlns:p14="http://schemas.microsoft.com/office/powerpoint/2010/main" val="3488075162"/>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図表 6"/>
          <p:cNvGraphicFramePr/>
          <p:nvPr>
            <p:extLst>
              <p:ext uri="{D42A27DB-BD31-4B8C-83A1-F6EECF244321}">
                <p14:modId xmlns:p14="http://schemas.microsoft.com/office/powerpoint/2010/main" val="3583196176"/>
              </p:ext>
            </p:extLst>
          </p:nvPr>
        </p:nvGraphicFramePr>
        <p:xfrm>
          <a:off x="6532414" y="1757060"/>
          <a:ext cx="5015347" cy="30062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サブタイトル 2"/>
          <p:cNvSpPr txBox="1">
            <a:spLocks/>
          </p:cNvSpPr>
          <p:nvPr/>
        </p:nvSpPr>
        <p:spPr>
          <a:xfrm>
            <a:off x="4468087" y="4610380"/>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dirty="0" smtClean="0"/>
              <a:t>A</a:t>
            </a:r>
            <a:r>
              <a:rPr lang="ja-JP" altLang="en-US" dirty="0" smtClean="0"/>
              <a:t>という事象は</a:t>
            </a:r>
            <a:r>
              <a:rPr lang="en-US" altLang="ja-JP" dirty="0" smtClean="0"/>
              <a:t>B</a:t>
            </a:r>
            <a:r>
              <a:rPr lang="ja-JP" altLang="en-US" dirty="0" smtClean="0"/>
              <a:t>という結果の</a:t>
            </a:r>
            <a:endParaRPr lang="en-US" altLang="ja-JP" dirty="0" smtClean="0"/>
          </a:p>
          <a:p>
            <a:r>
              <a:rPr lang="ja-JP" altLang="en-US" dirty="0" smtClean="0"/>
              <a:t>直接的な原因ではない</a:t>
            </a:r>
            <a:endParaRPr lang="en-US" altLang="ja-JP" dirty="0" smtClean="0"/>
          </a:p>
        </p:txBody>
      </p:sp>
      <p:sp>
        <p:nvSpPr>
          <p:cNvPr id="9" name="テキスト ボックス 8"/>
          <p:cNvSpPr txBox="1"/>
          <p:nvPr/>
        </p:nvSpPr>
        <p:spPr>
          <a:xfrm>
            <a:off x="2059511" y="1419143"/>
            <a:ext cx="2752825" cy="461665"/>
          </a:xfrm>
          <a:prstGeom prst="rect">
            <a:avLst/>
          </a:prstGeom>
          <a:noFill/>
        </p:spPr>
        <p:txBody>
          <a:bodyPr wrap="square" rtlCol="0">
            <a:spAutoFit/>
          </a:bodyPr>
          <a:lstStyle/>
          <a:p>
            <a:r>
              <a:rPr kumimoji="1" lang="en-US" altLang="ja-JP" sz="2400" b="1" dirty="0" smtClean="0"/>
              <a:t>〈</a:t>
            </a:r>
            <a:r>
              <a:rPr kumimoji="1" lang="ja-JP" altLang="en-US" sz="2400" b="1" dirty="0" smtClean="0"/>
              <a:t>因果関係</a:t>
            </a:r>
            <a:r>
              <a:rPr kumimoji="1" lang="en-US" altLang="ja-JP" sz="2400" b="1" dirty="0" smtClean="0"/>
              <a:t>〉</a:t>
            </a:r>
            <a:endParaRPr kumimoji="1" lang="ja-JP" altLang="en-US" sz="2400" b="1" dirty="0"/>
          </a:p>
        </p:txBody>
      </p:sp>
      <p:sp>
        <p:nvSpPr>
          <p:cNvPr id="10" name="テキスト ボックス 9"/>
          <p:cNvSpPr txBox="1"/>
          <p:nvPr/>
        </p:nvSpPr>
        <p:spPr>
          <a:xfrm>
            <a:off x="7790871" y="1419144"/>
            <a:ext cx="2752825" cy="461665"/>
          </a:xfrm>
          <a:prstGeom prst="rect">
            <a:avLst/>
          </a:prstGeom>
          <a:noFill/>
        </p:spPr>
        <p:txBody>
          <a:bodyPr wrap="square" rtlCol="0">
            <a:spAutoFit/>
          </a:bodyPr>
          <a:lstStyle/>
          <a:p>
            <a:r>
              <a:rPr kumimoji="1" lang="en-US" altLang="ja-JP" sz="2400" b="1" dirty="0" smtClean="0"/>
              <a:t>〈</a:t>
            </a:r>
            <a:r>
              <a:rPr kumimoji="1" lang="ja-JP" altLang="en-US" sz="2400" b="1" dirty="0" smtClean="0"/>
              <a:t>相関関係</a:t>
            </a:r>
            <a:r>
              <a:rPr kumimoji="1" lang="en-US" altLang="ja-JP" sz="2400" b="1" dirty="0" smtClean="0"/>
              <a:t>〉</a:t>
            </a:r>
            <a:endParaRPr kumimoji="1" lang="ja-JP" altLang="en-US" sz="2400" b="1" dirty="0"/>
          </a:p>
        </p:txBody>
      </p:sp>
      <p:cxnSp>
        <p:nvCxnSpPr>
          <p:cNvPr id="12" name="直線コネクタ 11"/>
          <p:cNvCxnSpPr/>
          <p:nvPr/>
        </p:nvCxnSpPr>
        <p:spPr>
          <a:xfrm flipV="1">
            <a:off x="8261353" y="2107933"/>
            <a:ext cx="1449438" cy="2358189"/>
          </a:xfrm>
          <a:prstGeom prst="line">
            <a:avLst/>
          </a:prstGeom>
          <a:ln w="76200">
            <a:solidFill>
              <a:srgbClr val="FF5850"/>
            </a:solidFill>
          </a:ln>
        </p:spPr>
        <p:style>
          <a:lnRef idx="1">
            <a:schemeClr val="accent1"/>
          </a:lnRef>
          <a:fillRef idx="0">
            <a:schemeClr val="accent1"/>
          </a:fillRef>
          <a:effectRef idx="0">
            <a:schemeClr val="accent1"/>
          </a:effectRef>
          <a:fontRef idx="minor">
            <a:schemeClr val="tx1"/>
          </a:fontRef>
        </p:style>
      </p:cxnSp>
      <p:sp>
        <p:nvSpPr>
          <p:cNvPr id="11" name="正方形/長方形 10"/>
          <p:cNvSpPr/>
          <p:nvPr/>
        </p:nvSpPr>
        <p:spPr>
          <a:xfrm>
            <a:off x="6086764" y="0"/>
            <a:ext cx="6105236" cy="6858000"/>
          </a:xfrm>
          <a:prstGeom prst="rect">
            <a:avLst/>
          </a:prstGeom>
          <a:solidFill>
            <a:schemeClr val="bg1">
              <a:lumMod val="50000"/>
              <a:alpha val="9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470485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a:xfrm>
            <a:off x="-1136076" y="4591117"/>
            <a:ext cx="9144000" cy="1655762"/>
          </a:xfrm>
        </p:spPr>
        <p:txBody>
          <a:bodyPr/>
          <a:lstStyle/>
          <a:p>
            <a:r>
              <a:rPr kumimoji="1" lang="en-US" altLang="ja-JP" dirty="0" smtClean="0"/>
              <a:t>A</a:t>
            </a:r>
            <a:r>
              <a:rPr kumimoji="1" lang="ja-JP" altLang="en-US" dirty="0" smtClean="0"/>
              <a:t>という事象が直接的な原因となって</a:t>
            </a:r>
            <a:endParaRPr kumimoji="1" lang="en-US" altLang="ja-JP" dirty="0" smtClean="0"/>
          </a:p>
          <a:p>
            <a:r>
              <a:rPr kumimoji="1" lang="en-US" altLang="ja-JP" dirty="0" smtClean="0"/>
              <a:t>B</a:t>
            </a:r>
            <a:r>
              <a:rPr kumimoji="1" lang="ja-JP" altLang="en-US" dirty="0" smtClean="0"/>
              <a:t>という結果が生じた</a:t>
            </a:r>
            <a:endParaRPr kumimoji="1" lang="en-US" altLang="ja-JP" dirty="0" smtClean="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473360" y="357010"/>
            <a:ext cx="5883564" cy="584775"/>
          </a:xfrm>
          <a:prstGeom prst="rect">
            <a:avLst/>
          </a:prstGeom>
          <a:noFill/>
        </p:spPr>
        <p:txBody>
          <a:bodyPr wrap="square" rtlCol="0">
            <a:spAutoFit/>
          </a:bodyPr>
          <a:lstStyle/>
          <a:p>
            <a:r>
              <a:rPr kumimoji="1" lang="ja-JP" altLang="en-US" sz="3200" dirty="0" smtClean="0"/>
              <a:t>因果関係と相関関係の違い</a:t>
            </a:r>
            <a:endParaRPr kumimoji="1" lang="ja-JP" altLang="en-US" sz="3200" dirty="0"/>
          </a:p>
        </p:txBody>
      </p:sp>
      <p:graphicFrame>
        <p:nvGraphicFramePr>
          <p:cNvPr id="6" name="図表 5"/>
          <p:cNvGraphicFramePr/>
          <p:nvPr>
            <p:extLst>
              <p:ext uri="{D42A27DB-BD31-4B8C-83A1-F6EECF244321}">
                <p14:modId xmlns:p14="http://schemas.microsoft.com/office/powerpoint/2010/main" val="3488075162"/>
              </p:ext>
            </p:extLst>
          </p:nvPr>
        </p:nvGraphicFramePr>
        <p:xfrm>
          <a:off x="704259" y="1757060"/>
          <a:ext cx="5015347" cy="30062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図表 6"/>
          <p:cNvGraphicFramePr/>
          <p:nvPr>
            <p:extLst>
              <p:ext uri="{D42A27DB-BD31-4B8C-83A1-F6EECF244321}">
                <p14:modId xmlns:p14="http://schemas.microsoft.com/office/powerpoint/2010/main" val="3583196176"/>
              </p:ext>
            </p:extLst>
          </p:nvPr>
        </p:nvGraphicFramePr>
        <p:xfrm>
          <a:off x="6532414" y="1757060"/>
          <a:ext cx="5015347" cy="300629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サブタイトル 2"/>
          <p:cNvSpPr txBox="1">
            <a:spLocks/>
          </p:cNvSpPr>
          <p:nvPr/>
        </p:nvSpPr>
        <p:spPr>
          <a:xfrm>
            <a:off x="4468087" y="4610380"/>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dirty="0" smtClean="0"/>
              <a:t>A</a:t>
            </a:r>
            <a:r>
              <a:rPr lang="ja-JP" altLang="en-US" dirty="0" smtClean="0"/>
              <a:t>という事象は</a:t>
            </a:r>
            <a:r>
              <a:rPr lang="en-US" altLang="ja-JP" dirty="0" smtClean="0"/>
              <a:t>B</a:t>
            </a:r>
            <a:r>
              <a:rPr lang="ja-JP" altLang="en-US" dirty="0" smtClean="0"/>
              <a:t>という結果の</a:t>
            </a:r>
            <a:endParaRPr lang="en-US" altLang="ja-JP" dirty="0" smtClean="0"/>
          </a:p>
          <a:p>
            <a:r>
              <a:rPr lang="ja-JP" altLang="en-US" dirty="0" smtClean="0"/>
              <a:t>直接的な原因ではない</a:t>
            </a:r>
            <a:endParaRPr lang="en-US" altLang="ja-JP" dirty="0" smtClean="0"/>
          </a:p>
        </p:txBody>
      </p:sp>
      <p:sp>
        <p:nvSpPr>
          <p:cNvPr id="9" name="テキスト ボックス 8"/>
          <p:cNvSpPr txBox="1"/>
          <p:nvPr/>
        </p:nvSpPr>
        <p:spPr>
          <a:xfrm>
            <a:off x="2059511" y="1419143"/>
            <a:ext cx="2752825" cy="461665"/>
          </a:xfrm>
          <a:prstGeom prst="rect">
            <a:avLst/>
          </a:prstGeom>
          <a:noFill/>
        </p:spPr>
        <p:txBody>
          <a:bodyPr wrap="square" rtlCol="0">
            <a:spAutoFit/>
          </a:bodyPr>
          <a:lstStyle/>
          <a:p>
            <a:r>
              <a:rPr kumimoji="1" lang="en-US" altLang="ja-JP" sz="2400" b="1" dirty="0" smtClean="0"/>
              <a:t>〈</a:t>
            </a:r>
            <a:r>
              <a:rPr kumimoji="1" lang="ja-JP" altLang="en-US" sz="2400" b="1" dirty="0" smtClean="0"/>
              <a:t>因果関係</a:t>
            </a:r>
            <a:r>
              <a:rPr kumimoji="1" lang="en-US" altLang="ja-JP" sz="2400" b="1" dirty="0" smtClean="0"/>
              <a:t>〉</a:t>
            </a:r>
            <a:endParaRPr kumimoji="1" lang="ja-JP" altLang="en-US" sz="2400" b="1" dirty="0"/>
          </a:p>
        </p:txBody>
      </p:sp>
      <p:sp>
        <p:nvSpPr>
          <p:cNvPr id="10" name="テキスト ボックス 9"/>
          <p:cNvSpPr txBox="1"/>
          <p:nvPr/>
        </p:nvSpPr>
        <p:spPr>
          <a:xfrm>
            <a:off x="7790871" y="1419144"/>
            <a:ext cx="2752825" cy="461665"/>
          </a:xfrm>
          <a:prstGeom prst="rect">
            <a:avLst/>
          </a:prstGeom>
          <a:noFill/>
        </p:spPr>
        <p:txBody>
          <a:bodyPr wrap="square" rtlCol="0">
            <a:spAutoFit/>
          </a:bodyPr>
          <a:lstStyle/>
          <a:p>
            <a:r>
              <a:rPr kumimoji="1" lang="en-US" altLang="ja-JP" sz="2400" b="1" dirty="0" smtClean="0"/>
              <a:t>〈</a:t>
            </a:r>
            <a:r>
              <a:rPr kumimoji="1" lang="ja-JP" altLang="en-US" sz="2400" b="1" dirty="0" smtClean="0"/>
              <a:t>相関関係</a:t>
            </a:r>
            <a:r>
              <a:rPr kumimoji="1" lang="en-US" altLang="ja-JP" sz="2400" b="1" dirty="0" smtClean="0"/>
              <a:t>〉</a:t>
            </a:r>
            <a:endParaRPr kumimoji="1" lang="ja-JP" altLang="en-US" sz="2400" b="1" dirty="0"/>
          </a:p>
        </p:txBody>
      </p:sp>
      <p:cxnSp>
        <p:nvCxnSpPr>
          <p:cNvPr id="12" name="直線コネクタ 11"/>
          <p:cNvCxnSpPr/>
          <p:nvPr/>
        </p:nvCxnSpPr>
        <p:spPr>
          <a:xfrm flipV="1">
            <a:off x="8261353" y="2107933"/>
            <a:ext cx="1449438" cy="2358189"/>
          </a:xfrm>
          <a:prstGeom prst="line">
            <a:avLst/>
          </a:prstGeom>
          <a:ln w="76200">
            <a:solidFill>
              <a:srgbClr val="FF58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33952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endParaRPr kumimoji="1" lang="ja-JP" altLang="en-US" dirty="0"/>
          </a:p>
        </p:txBody>
      </p:sp>
      <p:sp>
        <p:nvSpPr>
          <p:cNvPr id="3" name="サブタイトル 2"/>
          <p:cNvSpPr>
            <a:spLocks noGrp="1"/>
          </p:cNvSpPr>
          <p:nvPr>
            <p:ph type="subTitle" idx="1"/>
          </p:nvPr>
        </p:nvSpPr>
        <p:spPr/>
        <p:txBody>
          <a:bodyPr/>
          <a:lstStyle/>
          <a:p>
            <a:endParaRPr kumimoji="1" lang="ja-JP" altLang="en-US" dirty="0"/>
          </a:p>
        </p:txBody>
      </p:sp>
      <p:sp>
        <p:nvSpPr>
          <p:cNvPr id="4" name="正方形/長方形 3"/>
          <p:cNvSpPr/>
          <p:nvPr/>
        </p:nvSpPr>
        <p:spPr>
          <a:xfrm>
            <a:off x="286328" y="332509"/>
            <a:ext cx="110836" cy="581891"/>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517235" y="332509"/>
            <a:ext cx="5883564" cy="584775"/>
          </a:xfrm>
          <a:prstGeom prst="rect">
            <a:avLst/>
          </a:prstGeom>
          <a:noFill/>
        </p:spPr>
        <p:txBody>
          <a:bodyPr wrap="square" rtlCol="0">
            <a:spAutoFit/>
          </a:bodyPr>
          <a:lstStyle/>
          <a:p>
            <a:r>
              <a:rPr kumimoji="1" lang="ja-JP" altLang="en-US" sz="3200" dirty="0" smtClean="0"/>
              <a:t>相関関係の例</a:t>
            </a:r>
            <a:endParaRPr kumimoji="1" lang="ja-JP" altLang="en-US" sz="3200" dirty="0"/>
          </a:p>
        </p:txBody>
      </p:sp>
      <p:sp>
        <p:nvSpPr>
          <p:cNvPr id="6" name="テキスト ボックス 5"/>
          <p:cNvSpPr txBox="1"/>
          <p:nvPr/>
        </p:nvSpPr>
        <p:spPr>
          <a:xfrm>
            <a:off x="558798" y="1663046"/>
            <a:ext cx="5800438" cy="1938992"/>
          </a:xfrm>
          <a:prstGeom prst="rect">
            <a:avLst/>
          </a:prstGeom>
          <a:noFill/>
        </p:spPr>
        <p:txBody>
          <a:bodyPr wrap="square" rtlCol="0">
            <a:spAutoFit/>
          </a:bodyPr>
          <a:lstStyle/>
          <a:p>
            <a:r>
              <a:rPr kumimoji="1" lang="ja-JP" altLang="en-US" sz="2400" b="1" dirty="0" smtClean="0"/>
              <a:t>①</a:t>
            </a:r>
            <a:endParaRPr kumimoji="1" lang="en-US" altLang="ja-JP" sz="2400" b="1" dirty="0" smtClean="0"/>
          </a:p>
          <a:p>
            <a:endParaRPr lang="en-US" altLang="ja-JP" sz="2400" b="1" dirty="0"/>
          </a:p>
          <a:p>
            <a:r>
              <a:rPr kumimoji="1" lang="ja-JP" altLang="en-US" sz="2400" b="1" dirty="0" smtClean="0"/>
              <a:t>②</a:t>
            </a:r>
            <a:endParaRPr kumimoji="1" lang="en-US" altLang="ja-JP" sz="2400" b="1" dirty="0" smtClean="0"/>
          </a:p>
          <a:p>
            <a:endParaRPr lang="en-US" altLang="ja-JP" sz="2400" b="1" dirty="0"/>
          </a:p>
          <a:p>
            <a:r>
              <a:rPr kumimoji="1" lang="ja-JP" altLang="en-US" sz="2400" b="1" dirty="0" smtClean="0"/>
              <a:t>③</a:t>
            </a:r>
            <a:endParaRPr kumimoji="1" lang="ja-JP" altLang="en-US" sz="2400" b="1" dirty="0"/>
          </a:p>
        </p:txBody>
      </p:sp>
    </p:spTree>
    <p:extLst>
      <p:ext uri="{BB962C8B-B14F-4D97-AF65-F5344CB8AC3E}">
        <p14:creationId xmlns:p14="http://schemas.microsoft.com/office/powerpoint/2010/main" val="23949329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936</TotalTime>
  <Words>2394</Words>
  <Application>Microsoft Office PowerPoint</Application>
  <PresentationFormat>ワイド画面</PresentationFormat>
  <Paragraphs>523</Paragraphs>
  <Slides>47</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47</vt:i4>
      </vt:variant>
    </vt:vector>
  </HeadingPairs>
  <TitlesOfParts>
    <vt:vector size="52" baseType="lpstr">
      <vt:lpstr>游ゴシック</vt:lpstr>
      <vt:lpstr>游ゴシック Light</vt:lpstr>
      <vt:lpstr>Arial</vt:lpstr>
      <vt:lpstr>Cambria Math</vt:lpstr>
      <vt:lpstr>Office テーマ</vt:lpstr>
      <vt:lpstr>【本当はデータサイエンスを学びたい文系社会人・学生のために】 Pythonによる実証分析入門</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久保 知生</dc:creator>
  <cp:lastModifiedBy>久保 知生</cp:lastModifiedBy>
  <cp:revision>76</cp:revision>
  <dcterms:created xsi:type="dcterms:W3CDTF">2021-03-14T11:17:30Z</dcterms:created>
  <dcterms:modified xsi:type="dcterms:W3CDTF">2021-03-20T01:55:24Z</dcterms:modified>
</cp:coreProperties>
</file>

<file path=docProps/thumbnail.jpeg>
</file>